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307" r:id="rId4"/>
    <p:sldId id="331" r:id="rId5"/>
    <p:sldId id="324" r:id="rId6"/>
    <p:sldId id="332" r:id="rId7"/>
    <p:sldId id="325" r:id="rId8"/>
    <p:sldId id="330" r:id="rId9"/>
    <p:sldId id="329" r:id="rId10"/>
    <p:sldId id="326" r:id="rId11"/>
    <p:sldId id="328" r:id="rId12"/>
    <p:sldId id="327" r:id="rId13"/>
    <p:sldId id="323" r:id="rId14"/>
    <p:sldId id="321" r:id="rId15"/>
    <p:sldId id="322" r:id="rId16"/>
    <p:sldId id="288" r:id="rId17"/>
    <p:sldId id="291" r:id="rId18"/>
    <p:sldId id="287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íctor J. Vergel Rodríguez" initials="VJVR" lastIdx="1" clrIdx="0">
    <p:extLst>
      <p:ext uri="{19B8F6BF-5375-455C-9EA6-DF929625EA0E}">
        <p15:presenceInfo xmlns:p15="http://schemas.microsoft.com/office/powerpoint/2012/main" userId="S-1-5-21-3549025232-1385875321-4238052881-13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26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67079-F759-49CE-A339-7E7EFE1A586C}" type="datetimeFigureOut">
              <a:rPr lang="es-ES" smtClean="0"/>
              <a:t>15/03/2024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B7A1F-F381-48C6-B444-083ECD2B7A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697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88C9A-6323-4E89-A72A-235C4F548554}" type="datetimeFigureOut">
              <a:rPr lang="es-ES" smtClean="0"/>
              <a:t>15/03/2024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E365D-1B89-41AA-9EF2-22C38CCB27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739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4937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501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580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862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455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45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581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945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421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93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336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9264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3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1875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096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E365D-1B89-41AA-9EF2-22C38CCB270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81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671612"/>
            <a:ext cx="9144000" cy="939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Ejemplo de subtítulo</a:t>
            </a:r>
          </a:p>
        </p:txBody>
      </p:sp>
      <p:sp>
        <p:nvSpPr>
          <p:cNvPr id="18" name="Título 17"/>
          <p:cNvSpPr>
            <a:spLocks noGrp="1"/>
          </p:cNvSpPr>
          <p:nvPr>
            <p:ph type="title" hasCustomPrompt="1"/>
          </p:nvPr>
        </p:nvSpPr>
        <p:spPr>
          <a:xfrm>
            <a:off x="1524000" y="1881188"/>
            <a:ext cx="9144000" cy="1655762"/>
          </a:xfrm>
        </p:spPr>
        <p:txBody>
          <a:bodyPr anchor="b">
            <a:noAutofit/>
          </a:bodyPr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DEL TEMARIO</a:t>
            </a:r>
          </a:p>
        </p:txBody>
      </p:sp>
    </p:spTree>
    <p:extLst>
      <p:ext uri="{BB962C8B-B14F-4D97-AF65-F5344CB8AC3E}">
        <p14:creationId xmlns:p14="http://schemas.microsoft.com/office/powerpoint/2010/main" val="153156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8" userDrawn="1">
          <p15:clr>
            <a:srgbClr val="FBAE40"/>
          </p15:clr>
        </p15:guide>
        <p15:guide id="2" pos="6720" userDrawn="1">
          <p15:clr>
            <a:srgbClr val="FBAE40"/>
          </p15:clr>
        </p15:guide>
        <p15:guide id="3" pos="960" userDrawn="1">
          <p15:clr>
            <a:srgbClr val="FBAE40"/>
          </p15:clr>
        </p15:guide>
        <p15:guide id="4" orient="horz" pos="118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n título + 2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5422489" y="2421467"/>
            <a:ext cx="5318536" cy="515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1450974" y="1752392"/>
            <a:ext cx="3521689" cy="17430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5422489" y="2623930"/>
            <a:ext cx="5318536" cy="311012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  <a:p>
            <a:pPr lvl="4"/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22489" y="1524000"/>
            <a:ext cx="5318536" cy="81915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3" hasCustomPrompt="1"/>
          </p:nvPr>
        </p:nvSpPr>
        <p:spPr>
          <a:xfrm>
            <a:off x="1450975" y="3717925"/>
            <a:ext cx="3521689" cy="1743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</a:t>
            </a:r>
          </a:p>
        </p:txBody>
      </p:sp>
    </p:spTree>
    <p:extLst>
      <p:ext uri="{BB962C8B-B14F-4D97-AF65-F5344CB8AC3E}">
        <p14:creationId xmlns:p14="http://schemas.microsoft.com/office/powerpoint/2010/main" val="3889896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1180070" y="1304925"/>
            <a:ext cx="5457797" cy="543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7035801" y="1304926"/>
            <a:ext cx="3705224" cy="391054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1557867"/>
            <a:ext cx="5186892" cy="4176183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336" y="5282672"/>
            <a:ext cx="3704689" cy="451378"/>
          </a:xfrm>
        </p:spPr>
        <p:txBody>
          <a:bodyPr lIns="36000" rIns="36000">
            <a:noAutofit/>
          </a:bodyPr>
          <a:lstStyle>
            <a:lvl1pPr marL="0" indent="0" algn="r">
              <a:lnSpc>
                <a:spcPct val="100000"/>
              </a:lnSpc>
              <a:buNone/>
              <a:defRPr sz="11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Pie de foto </a:t>
            </a:r>
          </a:p>
        </p:txBody>
      </p:sp>
      <p:sp>
        <p:nvSpPr>
          <p:cNvPr id="7" name="Rectángulo 6"/>
          <p:cNvSpPr/>
          <p:nvPr userDrawn="1"/>
        </p:nvSpPr>
        <p:spPr>
          <a:xfrm rot="5400000">
            <a:off x="980508" y="1477329"/>
            <a:ext cx="390524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4" name="Rectángulo 3"/>
          <p:cNvSpPr/>
          <p:nvPr userDrawn="1"/>
        </p:nvSpPr>
        <p:spPr>
          <a:xfrm>
            <a:off x="1270973" y="1424212"/>
            <a:ext cx="121099" cy="133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2687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ra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1458438" y="1516951"/>
            <a:ext cx="4336018" cy="234095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4119153"/>
            <a:ext cx="9290050" cy="1895391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3" hasCustomPrompt="1"/>
          </p:nvPr>
        </p:nvSpPr>
        <p:spPr>
          <a:xfrm>
            <a:off x="6260123" y="1516951"/>
            <a:ext cx="4479185" cy="234095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1" name="Rectángulo 10"/>
          <p:cNvSpPr/>
          <p:nvPr userDrawn="1"/>
        </p:nvSpPr>
        <p:spPr>
          <a:xfrm>
            <a:off x="1450975" y="1304925"/>
            <a:ext cx="9290050" cy="66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0305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eria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7"/>
          <p:cNvSpPr>
            <a:spLocks noGrp="1"/>
          </p:cNvSpPr>
          <p:nvPr>
            <p:ph type="pic" sz="quarter" idx="18" hasCustomPrompt="1"/>
          </p:nvPr>
        </p:nvSpPr>
        <p:spPr>
          <a:xfrm>
            <a:off x="1460959" y="1304925"/>
            <a:ext cx="2993053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9" name="Marcador de posición de imagen 7"/>
          <p:cNvSpPr>
            <a:spLocks noGrp="1"/>
          </p:cNvSpPr>
          <p:nvPr>
            <p:ph type="pic" sz="quarter" idx="19" hasCustomPrompt="1"/>
          </p:nvPr>
        </p:nvSpPr>
        <p:spPr>
          <a:xfrm>
            <a:off x="1450975" y="3590925"/>
            <a:ext cx="3011124" cy="214312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20" hasCustomPrompt="1"/>
          </p:nvPr>
        </p:nvSpPr>
        <p:spPr>
          <a:xfrm>
            <a:off x="4607282" y="1304925"/>
            <a:ext cx="2993053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21" hasCustomPrompt="1"/>
          </p:nvPr>
        </p:nvSpPr>
        <p:spPr>
          <a:xfrm>
            <a:off x="4589924" y="3590925"/>
            <a:ext cx="3011124" cy="214312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22" hasCustomPrompt="1"/>
          </p:nvPr>
        </p:nvSpPr>
        <p:spPr>
          <a:xfrm>
            <a:off x="7743212" y="1304925"/>
            <a:ext cx="2993053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23" hasCustomPrompt="1"/>
          </p:nvPr>
        </p:nvSpPr>
        <p:spPr>
          <a:xfrm>
            <a:off x="7725854" y="3590925"/>
            <a:ext cx="3011124" cy="214312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</p:spTree>
    <p:extLst>
      <p:ext uri="{BB962C8B-B14F-4D97-AF65-F5344CB8AC3E}">
        <p14:creationId xmlns:p14="http://schemas.microsoft.com/office/powerpoint/2010/main" val="1500700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eria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7848600" y="3353861"/>
            <a:ext cx="2892425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7" name="Marcador de posición de imagen 7"/>
          <p:cNvSpPr>
            <a:spLocks noGrp="1"/>
          </p:cNvSpPr>
          <p:nvPr>
            <p:ph type="pic" sz="quarter" idx="17" hasCustomPrompt="1"/>
          </p:nvPr>
        </p:nvSpPr>
        <p:spPr>
          <a:xfrm>
            <a:off x="4648200" y="3353861"/>
            <a:ext cx="2892425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19" name="Marcador de posición de imagen 7"/>
          <p:cNvSpPr>
            <a:spLocks noGrp="1"/>
          </p:cNvSpPr>
          <p:nvPr>
            <p:ph type="pic" sz="quarter" idx="19" hasCustomPrompt="1"/>
          </p:nvPr>
        </p:nvSpPr>
        <p:spPr>
          <a:xfrm>
            <a:off x="1450975" y="3353861"/>
            <a:ext cx="2892425" cy="2143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 </a:t>
            </a:r>
          </a:p>
        </p:txBody>
      </p:sp>
      <p:sp>
        <p:nvSpPr>
          <p:cNvPr id="8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1304925"/>
            <a:ext cx="9290050" cy="188913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</p:txBody>
      </p:sp>
      <p:sp>
        <p:nvSpPr>
          <p:cNvPr id="7" name="Rectángulo 6"/>
          <p:cNvSpPr/>
          <p:nvPr userDrawn="1"/>
        </p:nvSpPr>
        <p:spPr>
          <a:xfrm>
            <a:off x="1449387" y="5678590"/>
            <a:ext cx="9290050" cy="66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060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medios 9"/>
          <p:cNvSpPr>
            <a:spLocks noGrp="1"/>
          </p:cNvSpPr>
          <p:nvPr>
            <p:ph type="media" sz="quarter" idx="10" hasCustomPrompt="1"/>
          </p:nvPr>
        </p:nvSpPr>
        <p:spPr>
          <a:xfrm>
            <a:off x="2159000" y="1304924"/>
            <a:ext cx="7874000" cy="442912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/>
              <a:t>INSERTAR VÍDEO AQUÍ</a:t>
            </a:r>
          </a:p>
        </p:txBody>
      </p:sp>
    </p:spTree>
    <p:extLst>
      <p:ext uri="{BB962C8B-B14F-4D97-AF65-F5344CB8AC3E}">
        <p14:creationId xmlns:p14="http://schemas.microsoft.com/office/powerpoint/2010/main" val="2639800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medios 9"/>
          <p:cNvSpPr>
            <a:spLocks noGrp="1"/>
          </p:cNvSpPr>
          <p:nvPr>
            <p:ph type="media" sz="quarter" idx="10" hasCustomPrompt="1"/>
          </p:nvPr>
        </p:nvSpPr>
        <p:spPr>
          <a:xfrm>
            <a:off x="4895850" y="1304925"/>
            <a:ext cx="5845175" cy="32879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/>
              <a:t>INSERTAR VÍDEO AQUÍ</a:t>
            </a:r>
          </a:p>
        </p:txBody>
      </p:sp>
      <p:sp>
        <p:nvSpPr>
          <p:cNvPr id="3" name="Rectángulo 2"/>
          <p:cNvSpPr/>
          <p:nvPr userDrawn="1"/>
        </p:nvSpPr>
        <p:spPr>
          <a:xfrm>
            <a:off x="4895850" y="4752568"/>
            <a:ext cx="5845174" cy="594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2506" y="1304925"/>
            <a:ext cx="3035300" cy="4429125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0015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Escriba el texto aquí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4895850" y="4812065"/>
            <a:ext cx="5845176" cy="466725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Pie de vídeo</a:t>
            </a:r>
          </a:p>
        </p:txBody>
      </p:sp>
    </p:spTree>
    <p:extLst>
      <p:ext uri="{BB962C8B-B14F-4D97-AF65-F5344CB8AC3E}">
        <p14:creationId xmlns:p14="http://schemas.microsoft.com/office/powerpoint/2010/main" val="40272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 hasCustomPrompt="1"/>
          </p:nvPr>
        </p:nvSpPr>
        <p:spPr>
          <a:xfrm>
            <a:off x="1524000" y="2528347"/>
            <a:ext cx="9144000" cy="1801307"/>
          </a:xfrm>
        </p:spPr>
        <p:txBody>
          <a:bodyPr anchor="b">
            <a:noAutofit/>
          </a:bodyPr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DEL TEMARIO</a:t>
            </a:r>
            <a:br>
              <a:rPr lang="es-ES" dirty="0"/>
            </a:br>
            <a:r>
              <a:rPr lang="es-ES" dirty="0"/>
              <a:t>DOS LINEAS</a:t>
            </a:r>
          </a:p>
        </p:txBody>
      </p:sp>
    </p:spTree>
    <p:extLst>
      <p:ext uri="{BB962C8B-B14F-4D97-AF65-F5344CB8AC3E}">
        <p14:creationId xmlns:p14="http://schemas.microsoft.com/office/powerpoint/2010/main" val="2774270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8">
          <p15:clr>
            <a:srgbClr val="FBAE40"/>
          </p15:clr>
        </p15:guide>
        <p15:guide id="2" pos="6720">
          <p15:clr>
            <a:srgbClr val="FBAE40"/>
          </p15:clr>
        </p15:guide>
        <p15:guide id="3" pos="960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 hasCustomPrompt="1"/>
          </p:nvPr>
        </p:nvSpPr>
        <p:spPr>
          <a:xfrm>
            <a:off x="1524000" y="2951084"/>
            <a:ext cx="9144000" cy="955833"/>
          </a:xfrm>
        </p:spPr>
        <p:txBody>
          <a:bodyPr anchor="b">
            <a:noAutofit/>
          </a:bodyPr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DEL TEMARIO</a:t>
            </a:r>
          </a:p>
        </p:txBody>
      </p:sp>
    </p:spTree>
    <p:extLst>
      <p:ext uri="{BB962C8B-B14F-4D97-AF65-F5344CB8AC3E}">
        <p14:creationId xmlns:p14="http://schemas.microsoft.com/office/powerpoint/2010/main" val="2552193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8">
          <p15:clr>
            <a:srgbClr val="FBAE40"/>
          </p15:clr>
        </p15:guide>
        <p15:guide id="2" pos="6720">
          <p15:clr>
            <a:srgbClr val="FBAE40"/>
          </p15:clr>
        </p15:guide>
        <p15:guide id="3" pos="960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856736" y="1334618"/>
            <a:ext cx="150887" cy="8731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2686050"/>
            <a:ext cx="9290050" cy="3047999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+mj-lt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001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57300" indent="-3429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114550" indent="-28575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Ejemplo de párrafo</a:t>
            </a:r>
          </a:p>
          <a:p>
            <a:pPr lvl="1"/>
            <a:r>
              <a:rPr lang="es-ES" dirty="0"/>
              <a:t>Ejemplo de párrafo</a:t>
            </a:r>
          </a:p>
          <a:p>
            <a:pPr lvl="2"/>
            <a:r>
              <a:rPr lang="es-ES" dirty="0"/>
              <a:t>Ejemplo de párrafo</a:t>
            </a:r>
          </a:p>
          <a:p>
            <a:pPr lvl="3"/>
            <a:r>
              <a:rPr lang="es-ES" dirty="0"/>
              <a:t>Ejemplo de párrafo</a:t>
            </a:r>
          </a:p>
          <a:p>
            <a:pPr lvl="4"/>
            <a:r>
              <a:rPr lang="es-ES" dirty="0"/>
              <a:t>Ejemplo de párrafo</a:t>
            </a:r>
          </a:p>
          <a:p>
            <a:pPr lvl="0"/>
            <a:endParaRPr lang="es-ES" dirty="0"/>
          </a:p>
        </p:txBody>
      </p:sp>
      <p:sp>
        <p:nvSpPr>
          <p:cNvPr id="22" name="Título 21"/>
          <p:cNvSpPr>
            <a:spLocks noGrp="1"/>
          </p:cNvSpPr>
          <p:nvPr>
            <p:ph type="title" hasCustomPrompt="1"/>
          </p:nvPr>
        </p:nvSpPr>
        <p:spPr>
          <a:xfrm>
            <a:off x="1007623" y="1193393"/>
            <a:ext cx="9733402" cy="676206"/>
          </a:xfrm>
        </p:spPr>
        <p:txBody>
          <a:bodyPr tIns="0">
            <a:no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1_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257300" y="2035131"/>
            <a:ext cx="9483725" cy="544512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  <p:sp>
        <p:nvSpPr>
          <p:cNvPr id="8" name="Rectángulo 7"/>
          <p:cNvSpPr/>
          <p:nvPr userDrawn="1"/>
        </p:nvSpPr>
        <p:spPr>
          <a:xfrm>
            <a:off x="1092200" y="2093845"/>
            <a:ext cx="165100" cy="5922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5C111D1-3AF1-4BAB-849B-A7C427B8C0FA}"/>
              </a:ext>
            </a:extLst>
          </p:cNvPr>
          <p:cNvSpPr txBox="1"/>
          <p:nvPr userDrawn="1"/>
        </p:nvSpPr>
        <p:spPr>
          <a:xfrm>
            <a:off x="8216537" y="5734050"/>
            <a:ext cx="252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i="1" dirty="0"/>
              <a:t>Víctor J. Vergel Rodríguez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139749-7257-4079-A329-D66E215126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45" y="1384067"/>
            <a:ext cx="1264480" cy="4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92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1684" userDrawn="1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  <p15:guide id="6" orient="horz" pos="84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856736" y="1334618"/>
            <a:ext cx="150887" cy="8731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2205038"/>
            <a:ext cx="9290050" cy="3529012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0015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114550" indent="-28575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Ejemplo de párrafo</a:t>
            </a:r>
          </a:p>
          <a:p>
            <a:pPr lvl="1"/>
            <a:r>
              <a:rPr lang="es-ES" dirty="0"/>
              <a:t>Ejemplo de párrafo</a:t>
            </a:r>
          </a:p>
          <a:p>
            <a:pPr lvl="2"/>
            <a:r>
              <a:rPr lang="es-ES" dirty="0"/>
              <a:t>Ejemplo de párrafo</a:t>
            </a:r>
          </a:p>
          <a:p>
            <a:pPr lvl="3"/>
            <a:r>
              <a:rPr lang="es-ES" dirty="0"/>
              <a:t>Ejemplo de párrafo</a:t>
            </a:r>
          </a:p>
          <a:p>
            <a:pPr lvl="4"/>
            <a:r>
              <a:rPr lang="es-ES" dirty="0"/>
              <a:t>Ejemplo de párrafo</a:t>
            </a:r>
          </a:p>
          <a:p>
            <a:pPr lvl="0"/>
            <a:endParaRPr lang="es-ES" dirty="0"/>
          </a:p>
        </p:txBody>
      </p:sp>
      <p:sp>
        <p:nvSpPr>
          <p:cNvPr id="6" name="Título 21"/>
          <p:cNvSpPr>
            <a:spLocks noGrp="1"/>
          </p:cNvSpPr>
          <p:nvPr>
            <p:ph type="title" hasCustomPrompt="1"/>
          </p:nvPr>
        </p:nvSpPr>
        <p:spPr>
          <a:xfrm>
            <a:off x="1007623" y="1193393"/>
            <a:ext cx="9733402" cy="676206"/>
          </a:xfrm>
        </p:spPr>
        <p:txBody>
          <a:bodyPr tIns="0">
            <a:no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1_</a:t>
            </a:r>
          </a:p>
        </p:txBody>
      </p:sp>
    </p:spTree>
    <p:extLst>
      <p:ext uri="{BB962C8B-B14F-4D97-AF65-F5344CB8AC3E}">
        <p14:creationId xmlns:p14="http://schemas.microsoft.com/office/powerpoint/2010/main" val="2714832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88" userDrawn="1">
          <p15:clr>
            <a:srgbClr val="FBAE40"/>
          </p15:clr>
        </p15:guide>
        <p15:guide id="3" orient="horz" pos="1389" userDrawn="1">
          <p15:clr>
            <a:srgbClr val="FBAE40"/>
          </p15:clr>
        </p15:guide>
        <p15:guide id="4" pos="914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6" pos="6766" userDrawn="1">
          <p15:clr>
            <a:srgbClr val="FBAE40"/>
          </p15:clr>
        </p15:guide>
        <p15:guide id="7" orient="horz" pos="84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2205038"/>
            <a:ext cx="9290050" cy="3529012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0015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57350" indent="-28575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114550" indent="-28575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Ejemplo de párrafo</a:t>
            </a:r>
          </a:p>
          <a:p>
            <a:pPr lvl="1"/>
            <a:r>
              <a:rPr lang="es-ES" dirty="0"/>
              <a:t>Ejemplo de párrafo</a:t>
            </a:r>
          </a:p>
          <a:p>
            <a:pPr lvl="2"/>
            <a:r>
              <a:rPr lang="es-ES" dirty="0"/>
              <a:t>Ejemplo de párrafo</a:t>
            </a:r>
          </a:p>
          <a:p>
            <a:pPr lvl="3"/>
            <a:r>
              <a:rPr lang="es-ES" dirty="0"/>
              <a:t>Ejemplo de párrafo</a:t>
            </a:r>
          </a:p>
          <a:p>
            <a:pPr lvl="4"/>
            <a:r>
              <a:rPr lang="es-ES" dirty="0"/>
              <a:t>Ejemplo de párrafo</a:t>
            </a:r>
          </a:p>
          <a:p>
            <a:pPr lvl="0"/>
            <a:endParaRPr lang="es-ES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257300" y="1349306"/>
            <a:ext cx="9483725" cy="544512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  <p:sp>
        <p:nvSpPr>
          <p:cNvPr id="6" name="Rectángulo 5"/>
          <p:cNvSpPr/>
          <p:nvPr userDrawn="1"/>
        </p:nvSpPr>
        <p:spPr>
          <a:xfrm>
            <a:off x="1092200" y="1408020"/>
            <a:ext cx="165100" cy="5922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25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1389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  <p15:guide id="6" orient="horz" pos="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ción texto só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450975" y="1304925"/>
            <a:ext cx="9290050" cy="4181475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accent2">
                    <a:lumMod val="75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accent2">
                    <a:lumMod val="75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accent2">
                    <a:lumMod val="75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s-ES" dirty="0"/>
              <a:t>Ejemplo de párrafo</a:t>
            </a:r>
          </a:p>
          <a:p>
            <a:pPr lvl="1"/>
            <a:r>
              <a:rPr lang="es-ES" dirty="0"/>
              <a:t>Ejemplo de párrafo</a:t>
            </a:r>
          </a:p>
          <a:p>
            <a:pPr lvl="2"/>
            <a:r>
              <a:rPr lang="es-ES" dirty="0"/>
              <a:t>Ejemplo de párrafo</a:t>
            </a:r>
          </a:p>
          <a:p>
            <a:pPr lvl="3"/>
            <a:r>
              <a:rPr lang="es-ES" dirty="0"/>
              <a:t>Ejemplo de párrafo</a:t>
            </a:r>
          </a:p>
          <a:p>
            <a:pPr lvl="4"/>
            <a:r>
              <a:rPr lang="es-ES" dirty="0"/>
              <a:t>Ejemplo de párrafo</a:t>
            </a:r>
          </a:p>
          <a:p>
            <a:pPr lvl="0"/>
            <a:endParaRPr lang="es-ES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450975" y="5657850"/>
            <a:ext cx="9290050" cy="76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3907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 userDrawn="1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título + Imagen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1450975" y="2421467"/>
            <a:ext cx="3429138" cy="533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5297557" y="1304925"/>
            <a:ext cx="5443466" cy="4429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2623930"/>
            <a:ext cx="3429138" cy="311012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  <a:p>
            <a:pPr lvl="4"/>
            <a:endParaRPr lang="es-ES" dirty="0"/>
          </a:p>
          <a:p>
            <a:pPr lvl="2"/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524000"/>
            <a:ext cx="3429000" cy="81915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</p:spTree>
    <p:extLst>
      <p:ext uri="{BB962C8B-B14F-4D97-AF65-F5344CB8AC3E}">
        <p14:creationId xmlns:p14="http://schemas.microsoft.com/office/powerpoint/2010/main" val="2116681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título +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1450975" y="2421467"/>
            <a:ext cx="5318536" cy="515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 hasCustomPrompt="1"/>
          </p:nvPr>
        </p:nvSpPr>
        <p:spPr>
          <a:xfrm>
            <a:off x="7219335" y="1304925"/>
            <a:ext cx="3521689" cy="442912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INSERTAR IMAGEN AQUÍ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1450975" y="2623930"/>
            <a:ext cx="5318536" cy="3110120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patrón.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Ejemplo</a:t>
            </a:r>
          </a:p>
          <a:p>
            <a:pPr lvl="3"/>
            <a:r>
              <a:rPr lang="es-ES" dirty="0"/>
              <a:t>Ejemplo</a:t>
            </a:r>
          </a:p>
          <a:p>
            <a:pPr lvl="4"/>
            <a:r>
              <a:rPr lang="es-ES" dirty="0"/>
              <a:t>Ejemplo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524000"/>
            <a:ext cx="5318536" cy="81915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TÍTULO 2</a:t>
            </a:r>
          </a:p>
        </p:txBody>
      </p:sp>
    </p:spTree>
    <p:extLst>
      <p:ext uri="{BB962C8B-B14F-4D97-AF65-F5344CB8AC3E}">
        <p14:creationId xmlns:p14="http://schemas.microsoft.com/office/powerpoint/2010/main" val="3289990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914">
          <p15:clr>
            <a:srgbClr val="FBAE40"/>
          </p15:clr>
        </p15:guide>
        <p15:guide id="4" orient="horz" pos="3612">
          <p15:clr>
            <a:srgbClr val="FBAE40"/>
          </p15:clr>
        </p15:guide>
        <p15:guide id="5" pos="676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48172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5" r:id="rId3"/>
    <p:sldLayoutId id="2147483677" r:id="rId4"/>
    <p:sldLayoutId id="2147483662" r:id="rId5"/>
    <p:sldLayoutId id="2147483678" r:id="rId6"/>
    <p:sldLayoutId id="2147483672" r:id="rId7"/>
    <p:sldLayoutId id="2147483673" r:id="rId8"/>
    <p:sldLayoutId id="2147483682" r:id="rId9"/>
    <p:sldLayoutId id="2147483683" r:id="rId10"/>
    <p:sldLayoutId id="2147483674" r:id="rId11"/>
    <p:sldLayoutId id="2147483679" r:id="rId12"/>
    <p:sldLayoutId id="2147483680" r:id="rId13"/>
    <p:sldLayoutId id="2147483681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lang="es-E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lang="es-E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Courier New" panose="02070309020205020404" pitchFamily="49" charset="0"/>
        <a:buChar char="o"/>
        <a:defRPr lang="es-E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itchFamily="2" charset="2"/>
        <a:buChar char="Ø"/>
        <a:defRPr lang="es-E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lang="es-ES" sz="1800" kern="120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%C3%ADctor-jos%C3%A9-vergel-rodr%C3%ADguez-1566262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twitter.com/victorverge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twitter.com/victorvergel" TargetMode="External"/><Relationship Id="rId4" Type="http://schemas.openxmlformats.org/officeDocument/2006/relationships/hyperlink" Target="https://www.linkedin.com/in/v%C3%ADctor-jos%C3%A9-vergel-rodr%C3%ADguez-1566262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kio-School/Programacion-Java-Ejemplos-y-Ejercicios-no-obligatorios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gif"/><Relationship Id="rId4" Type="http://schemas.openxmlformats.org/officeDocument/2006/relationships/hyperlink" Target="https://github.com/Tokio-School/Programacion-Java-Ejemplos-y-Ejercicios-no-obligatorio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VÍCTOR JOSÉ VERGEL RODRÍGUEZ</a:t>
            </a: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Interfaces funcionales IV </a:t>
            </a:r>
            <a:br>
              <a:rPr lang="es-ES" sz="4800" dirty="0"/>
            </a:br>
            <a:r>
              <a:rPr lang="es-ES" sz="1400" dirty="0"/>
              <a:t>47-Interfaces funcionales IV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F05059-6EB7-4A59-B87B-333C7FB5C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99" y="4934894"/>
            <a:ext cx="1763150" cy="67701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125307" y="5742878"/>
            <a:ext cx="100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/>
              <a:t>12/3/2024</a:t>
            </a:r>
            <a:endParaRPr lang="es-ES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118970" y="5311832"/>
            <a:ext cx="330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0070C0"/>
                </a:solidFill>
                <a:hlinkClick r:id="rId3"/>
              </a:rPr>
              <a:t>victorvergel</a:t>
            </a:r>
            <a:endParaRPr lang="es-ES" sz="1200" dirty="0">
              <a:solidFill>
                <a:srgbClr val="0070C0"/>
              </a:solidFill>
            </a:endParaRPr>
          </a:p>
          <a:p>
            <a:r>
              <a:rPr lang="es-ES" sz="1200" dirty="0">
                <a:hlinkClick r:id="rId4"/>
              </a:rPr>
              <a:t>@</a:t>
            </a:r>
            <a:r>
              <a:rPr lang="es-ES" sz="1200" dirty="0" err="1">
                <a:solidFill>
                  <a:srgbClr val="0070C0"/>
                </a:solidFill>
                <a:hlinkClick r:id="rId4"/>
              </a:rPr>
              <a:t>victorvergel</a:t>
            </a:r>
            <a:endParaRPr lang="es-ES" sz="1200" dirty="0">
              <a:solidFill>
                <a:srgbClr val="0070C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7" y="5377025"/>
            <a:ext cx="193096" cy="1930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0" y="5570122"/>
            <a:ext cx="246956" cy="2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3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Function</a:t>
            </a:r>
            <a:r>
              <a:rPr lang="es-ES" dirty="0">
                <a:solidFill>
                  <a:schemeClr val="tx1"/>
                </a:solidFill>
              </a:rPr>
              <a:t> Interface </a:t>
            </a:r>
            <a:r>
              <a:rPr lang="es-ES" dirty="0" err="1">
                <a:solidFill>
                  <a:schemeClr val="tx1"/>
                </a:solidFill>
              </a:rPr>
              <a:t>Predicate</a:t>
            </a:r>
            <a:r>
              <a:rPr lang="es-ES" dirty="0">
                <a:solidFill>
                  <a:schemeClr val="tx1"/>
                </a:solidFill>
              </a:rPr>
              <a:t>&lt;T&gt;</a:t>
            </a: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5" y="1756229"/>
            <a:ext cx="9290050" cy="45096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s-ES" sz="2400" dirty="0">
                <a:solidFill>
                  <a:schemeClr val="tx1"/>
                </a:solidFill>
              </a:rPr>
              <a:t>Normalmente para hacer filtros. Métodos: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void</a:t>
            </a:r>
            <a:r>
              <a:rPr lang="es-ES" sz="2400" b="1" dirty="0">
                <a:solidFill>
                  <a:schemeClr val="tx1"/>
                </a:solidFill>
              </a:rPr>
              <a:t> test() : </a:t>
            </a:r>
            <a:r>
              <a:rPr lang="es-ES" sz="1800" dirty="0">
                <a:solidFill>
                  <a:schemeClr val="tx1"/>
                </a:solidFill>
              </a:rPr>
              <a:t>Realiza la evaluación de la condición del </a:t>
            </a:r>
            <a:r>
              <a:rPr lang="es-ES" sz="1800" dirty="0" err="1">
                <a:solidFill>
                  <a:schemeClr val="tx1"/>
                </a:solidFill>
              </a:rPr>
              <a:t>Predicate</a:t>
            </a:r>
            <a:endParaRPr lang="es-E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default Predicate&lt;T&gt; and(Predicate&lt;? super T&gt; other):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default Predicate&lt;T&gt; or(Predicate&lt;? super T&gt; other): </a:t>
            </a:r>
            <a:r>
              <a:rPr lang="en-US" sz="1800" dirty="0" err="1">
                <a:solidFill>
                  <a:schemeClr val="tx1"/>
                </a:solidFill>
              </a:rPr>
              <a:t>Concatena</a:t>
            </a:r>
            <a:r>
              <a:rPr lang="en-US" sz="1800" dirty="0">
                <a:solidFill>
                  <a:schemeClr val="tx1"/>
                </a:solidFill>
              </a:rPr>
              <a:t> una </a:t>
            </a:r>
            <a:r>
              <a:rPr lang="en-US" sz="1800" dirty="0" err="1">
                <a:solidFill>
                  <a:schemeClr val="tx1"/>
                </a:solidFill>
              </a:rPr>
              <a:t>condición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lógica</a:t>
            </a:r>
            <a:r>
              <a:rPr lang="en-US" sz="1800" dirty="0">
                <a:solidFill>
                  <a:schemeClr val="tx1"/>
                </a:solidFill>
              </a:rPr>
              <a:t> and u or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default Predicate&lt;T&gt; negate(): </a:t>
            </a:r>
            <a:r>
              <a:rPr lang="en-US" sz="1800" dirty="0" err="1">
                <a:solidFill>
                  <a:schemeClr val="tx1"/>
                </a:solidFill>
              </a:rPr>
              <a:t>Negación</a:t>
            </a:r>
            <a:r>
              <a:rPr lang="en-US" sz="1800" dirty="0">
                <a:solidFill>
                  <a:schemeClr val="tx1"/>
                </a:solidFill>
              </a:rPr>
              <a:t> del </a:t>
            </a:r>
            <a:r>
              <a:rPr lang="en-US" sz="1800" dirty="0" err="1">
                <a:solidFill>
                  <a:schemeClr val="tx1"/>
                </a:solidFill>
              </a:rPr>
              <a:t>predicado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static &lt;T&gt; Predicate&lt;T&gt; </a:t>
            </a:r>
            <a:r>
              <a:rPr lang="en-US" sz="2400" b="1" dirty="0" err="1">
                <a:solidFill>
                  <a:schemeClr val="tx1"/>
                </a:solidFill>
              </a:rPr>
              <a:t>isEqual</a:t>
            </a:r>
            <a:r>
              <a:rPr lang="en-US" sz="2400" b="1" dirty="0">
                <a:solidFill>
                  <a:schemeClr val="tx1"/>
                </a:solidFill>
              </a:rPr>
              <a:t>(Object </a:t>
            </a:r>
            <a:r>
              <a:rPr lang="en-US" sz="2400" b="1" dirty="0" err="1">
                <a:solidFill>
                  <a:schemeClr val="tx1"/>
                </a:solidFill>
              </a:rPr>
              <a:t>targetRef</a:t>
            </a:r>
            <a:r>
              <a:rPr lang="en-US" sz="2400" b="1" dirty="0">
                <a:solidFill>
                  <a:schemeClr val="tx1"/>
                </a:solidFill>
              </a:rPr>
              <a:t>):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1800" dirty="0" err="1">
                <a:solidFill>
                  <a:schemeClr val="tx1"/>
                </a:solidFill>
              </a:rPr>
              <a:t>Devuelve</a:t>
            </a:r>
            <a:r>
              <a:rPr lang="en-US" sz="1800" dirty="0">
                <a:solidFill>
                  <a:schemeClr val="tx1"/>
                </a:solidFill>
              </a:rPr>
              <a:t> un </a:t>
            </a:r>
            <a:r>
              <a:rPr lang="en-US" sz="1800" dirty="0" err="1">
                <a:solidFill>
                  <a:schemeClr val="tx1"/>
                </a:solidFill>
              </a:rPr>
              <a:t>predicado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validando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el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objeto</a:t>
            </a:r>
            <a:r>
              <a:rPr lang="en-US" sz="1800" dirty="0">
                <a:solidFill>
                  <a:schemeClr val="tx1"/>
                </a:solidFill>
              </a:rPr>
              <a:t> es </a:t>
            </a:r>
            <a:r>
              <a:rPr lang="en-US" sz="1800" dirty="0" err="1">
                <a:solidFill>
                  <a:schemeClr val="tx1"/>
                </a:solidFill>
              </a:rPr>
              <a:t>igual</a:t>
            </a:r>
            <a:r>
              <a:rPr lang="en-US" sz="1800" dirty="0">
                <a:solidFill>
                  <a:schemeClr val="tx1"/>
                </a:solidFill>
              </a:rPr>
              <a:t> al </a:t>
            </a:r>
            <a:r>
              <a:rPr lang="en-US" sz="1800" dirty="0" err="1">
                <a:solidFill>
                  <a:schemeClr val="tx1"/>
                </a:solidFill>
              </a:rPr>
              <a:t>pasado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static &lt;T&gt; Predicate&lt;T&gt; not(Predicate&lt;? super T&gt; target)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1800" dirty="0" err="1">
                <a:solidFill>
                  <a:schemeClr val="tx1"/>
                </a:solidFill>
              </a:rPr>
              <a:t>Devuelve</a:t>
            </a:r>
            <a:r>
              <a:rPr lang="en-US" sz="1800" dirty="0">
                <a:solidFill>
                  <a:schemeClr val="tx1"/>
                </a:solidFill>
              </a:rPr>
              <a:t> un </a:t>
            </a:r>
            <a:r>
              <a:rPr lang="en-US" sz="1800" dirty="0" err="1">
                <a:solidFill>
                  <a:schemeClr val="tx1"/>
                </a:solidFill>
              </a:rPr>
              <a:t>predicado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opuesto</a:t>
            </a:r>
            <a:r>
              <a:rPr lang="en-US" sz="1800" dirty="0">
                <a:solidFill>
                  <a:schemeClr val="tx1"/>
                </a:solidFill>
              </a:rPr>
              <a:t> al </a:t>
            </a:r>
            <a:r>
              <a:rPr lang="en-US" sz="1800" dirty="0" err="1">
                <a:solidFill>
                  <a:schemeClr val="tx1"/>
                </a:solidFill>
              </a:rPr>
              <a:t>pasado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83F0B5-8FC6-4756-B865-CBB333DF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167" y="908050"/>
            <a:ext cx="28003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0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Function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Supplier</a:t>
            </a:r>
            <a:r>
              <a:rPr lang="es-ES" dirty="0">
                <a:solidFill>
                  <a:schemeClr val="tx1"/>
                </a:solidFill>
              </a:rPr>
              <a:t>&lt;T&gt;, </a:t>
            </a:r>
            <a:r>
              <a:rPr lang="es-ES" dirty="0" err="1">
                <a:solidFill>
                  <a:schemeClr val="tx1"/>
                </a:solidFill>
              </a:rPr>
              <a:t>BooleanSupplier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 err="1">
                <a:solidFill>
                  <a:schemeClr val="tx1"/>
                </a:solidFill>
              </a:rPr>
              <a:t>IntSupplier</a:t>
            </a:r>
            <a:r>
              <a:rPr lang="es-ES" dirty="0">
                <a:solidFill>
                  <a:schemeClr val="tx1"/>
                </a:solidFill>
              </a:rPr>
              <a:t>..</a:t>
            </a: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5" y="1756229"/>
            <a:ext cx="9290050" cy="45096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s-MX" sz="2400" dirty="0">
                <a:solidFill>
                  <a:schemeClr val="tx1"/>
                </a:solidFill>
              </a:rPr>
              <a:t>Devuelve un objeto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T get() – </a:t>
            </a:r>
            <a:r>
              <a:rPr lang="en-US" sz="1800" dirty="0" err="1">
                <a:solidFill>
                  <a:schemeClr val="tx1"/>
                </a:solidFill>
              </a:rPr>
              <a:t>Recupera</a:t>
            </a:r>
            <a:r>
              <a:rPr lang="en-US" sz="1800" dirty="0">
                <a:solidFill>
                  <a:schemeClr val="tx1"/>
                </a:solidFill>
              </a:rPr>
              <a:t> un </a:t>
            </a:r>
            <a:r>
              <a:rPr lang="en-US" sz="1800" dirty="0" err="1">
                <a:solidFill>
                  <a:schemeClr val="tx1"/>
                </a:solidFill>
              </a:rPr>
              <a:t>dato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------------------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1800" b="1" dirty="0">
                <a:solidFill>
                  <a:schemeClr val="tx1"/>
                </a:solidFill>
              </a:rPr>
              <a:t>Boolean </a:t>
            </a:r>
            <a:r>
              <a:rPr lang="en-US" sz="1800" b="1" dirty="0" err="1">
                <a:solidFill>
                  <a:schemeClr val="tx1"/>
                </a:solidFill>
              </a:rPr>
              <a:t>getAsBoolean</a:t>
            </a:r>
            <a:r>
              <a:rPr lang="en-US" sz="1800" b="1" dirty="0">
                <a:solidFill>
                  <a:schemeClr val="tx1"/>
                </a:solidFill>
              </a:rPr>
              <a:t>() </a:t>
            </a:r>
            <a:r>
              <a:rPr lang="en-US" sz="1800" dirty="0">
                <a:solidFill>
                  <a:schemeClr val="tx1"/>
                </a:solidFill>
              </a:rPr>
              <a:t>– </a:t>
            </a:r>
            <a:r>
              <a:rPr lang="en-US" sz="1800" dirty="0" err="1">
                <a:solidFill>
                  <a:schemeClr val="tx1"/>
                </a:solidFill>
              </a:rPr>
              <a:t>Recupera</a:t>
            </a:r>
            <a:r>
              <a:rPr lang="en-US" sz="1800" dirty="0">
                <a:solidFill>
                  <a:schemeClr val="tx1"/>
                </a:solidFill>
              </a:rPr>
              <a:t> un </a:t>
            </a:r>
            <a:r>
              <a:rPr lang="en-US" sz="1800" dirty="0" err="1">
                <a:solidFill>
                  <a:schemeClr val="tx1"/>
                </a:solidFill>
              </a:rPr>
              <a:t>boolean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1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Function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Function</a:t>
            </a:r>
            <a:r>
              <a:rPr lang="es-ES" dirty="0">
                <a:solidFill>
                  <a:schemeClr val="tx1"/>
                </a:solidFill>
              </a:rPr>
              <a:t>&lt;T,R&gt;, </a:t>
            </a:r>
            <a:r>
              <a:rPr lang="es-ES" dirty="0" err="1">
                <a:solidFill>
                  <a:schemeClr val="tx1"/>
                </a:solidFill>
              </a:rPr>
              <a:t>BiFunction</a:t>
            </a:r>
            <a:r>
              <a:rPr lang="es-ES" dirty="0">
                <a:solidFill>
                  <a:schemeClr val="tx1"/>
                </a:solidFill>
              </a:rPr>
              <a:t>&lt;T,R,U&gt;</a:t>
            </a: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5" y="1756229"/>
            <a:ext cx="9290050" cy="45096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 err="1">
                <a:solidFill>
                  <a:schemeClr val="tx1"/>
                </a:solidFill>
              </a:rPr>
              <a:t>Aplicamos</a:t>
            </a:r>
            <a:r>
              <a:rPr lang="en-US" sz="2400" dirty="0">
                <a:solidFill>
                  <a:schemeClr val="tx1"/>
                </a:solidFill>
              </a:rPr>
              <a:t> una </a:t>
            </a:r>
            <a:r>
              <a:rPr lang="en-US" sz="2400" dirty="0" err="1">
                <a:solidFill>
                  <a:schemeClr val="tx1"/>
                </a:solidFill>
              </a:rPr>
              <a:t>función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sobre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argumento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default &lt;V&gt; Function&lt;T,V&gt; </a:t>
            </a:r>
            <a:r>
              <a:rPr lang="en-US" sz="2400" b="1" dirty="0" err="1">
                <a:solidFill>
                  <a:schemeClr val="tx1"/>
                </a:solidFill>
              </a:rPr>
              <a:t>andThen</a:t>
            </a:r>
            <a:r>
              <a:rPr lang="en-US" sz="2400" b="1" dirty="0">
                <a:solidFill>
                  <a:schemeClr val="tx1"/>
                </a:solidFill>
              </a:rPr>
              <a:t>(Function&lt;? super R,? extends V&gt; after) – </a:t>
            </a:r>
            <a:r>
              <a:rPr lang="en-US" sz="1800" dirty="0" err="1">
                <a:solidFill>
                  <a:schemeClr val="tx1"/>
                </a:solidFill>
              </a:rPr>
              <a:t>Devolvemos</a:t>
            </a:r>
            <a:r>
              <a:rPr lang="en-US" sz="1800" dirty="0">
                <a:solidFill>
                  <a:schemeClr val="tx1"/>
                </a:solidFill>
              </a:rPr>
              <a:t> un function </a:t>
            </a:r>
            <a:r>
              <a:rPr lang="en-US" sz="1800" dirty="0" err="1">
                <a:solidFill>
                  <a:schemeClr val="tx1"/>
                </a:solidFill>
              </a:rPr>
              <a:t>aplicado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sobre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otro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R apply(T t) – </a:t>
            </a:r>
            <a:r>
              <a:rPr lang="en-US" sz="1800" dirty="0" err="1">
                <a:solidFill>
                  <a:schemeClr val="tx1"/>
                </a:solidFill>
              </a:rPr>
              <a:t>método</a:t>
            </a:r>
            <a:r>
              <a:rPr lang="en-US" sz="1800" dirty="0">
                <a:solidFill>
                  <a:schemeClr val="tx1"/>
                </a:solidFill>
              </a:rPr>
              <a:t> del </a:t>
            </a:r>
            <a:r>
              <a:rPr lang="en-US" sz="1800" dirty="0" err="1">
                <a:solidFill>
                  <a:schemeClr val="tx1"/>
                </a:solidFill>
              </a:rPr>
              <a:t>interfaz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funcional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default &lt;V&gt; Function&lt;V,R&gt; compose(Function&lt;? super V,? extends T&gt; before) - </a:t>
            </a:r>
            <a:r>
              <a:rPr lang="en-US" sz="1800" dirty="0">
                <a:solidFill>
                  <a:schemeClr val="tx1"/>
                </a:solidFill>
              </a:rPr>
              <a:t>Returns a composed function that first applies the before function to its input, and then applies this function to the result.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2400" b="1" dirty="0">
                <a:solidFill>
                  <a:schemeClr val="tx1"/>
                </a:solidFill>
              </a:rPr>
              <a:t>static &lt;T&gt; Function&lt;T,T&gt; identity()</a:t>
            </a:r>
            <a:endParaRPr lang="es-E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Collectors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5" y="1756229"/>
            <a:ext cx="9290050" cy="4509659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Proporciona una serie de métodos estáticos útiles para realizar operaciones de recopilación (</a:t>
            </a:r>
            <a:r>
              <a:rPr lang="es-ES" sz="2400" dirty="0" err="1">
                <a:solidFill>
                  <a:schemeClr val="tx1"/>
                </a:solidFill>
              </a:rPr>
              <a:t>collecting</a:t>
            </a:r>
            <a:r>
              <a:rPr lang="es-ES" sz="2400" dirty="0">
                <a:solidFill>
                  <a:schemeClr val="tx1"/>
                </a:solidFill>
              </a:rPr>
              <a:t>) en </a:t>
            </a:r>
            <a:r>
              <a:rPr lang="es-ES" sz="2400" dirty="0" err="1">
                <a:solidFill>
                  <a:schemeClr val="tx1"/>
                </a:solidFill>
              </a:rPr>
              <a:t>Streams</a:t>
            </a:r>
            <a:endParaRPr lang="es-ES" sz="2400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ES" altLang="es-ES" sz="3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Conversión a Listas, Conjuntos o Mapas</a:t>
            </a:r>
            <a:r>
              <a:rPr kumimoji="0" lang="es-ES" altLang="es-ES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altLang="es-ES" sz="2400" dirty="0">
                <a:solidFill>
                  <a:schemeClr val="tx1"/>
                </a:solidFill>
              </a:rPr>
              <a:t>Puedes usar métodos como </a:t>
            </a:r>
            <a:r>
              <a:rPr lang="es-ES" altLang="es-ES" sz="2400" dirty="0" err="1">
                <a:solidFill>
                  <a:schemeClr val="tx1"/>
                </a:solidFill>
              </a:rPr>
              <a:t>toList</a:t>
            </a:r>
            <a:r>
              <a:rPr lang="es-ES" altLang="es-ES" sz="2400" dirty="0">
                <a:solidFill>
                  <a:schemeClr val="tx1"/>
                </a:solidFill>
              </a:rPr>
              <a:t>(), </a:t>
            </a:r>
            <a:r>
              <a:rPr lang="es-ES" altLang="es-ES" sz="2400" dirty="0" err="1">
                <a:solidFill>
                  <a:schemeClr val="tx1"/>
                </a:solidFill>
              </a:rPr>
              <a:t>toSet</a:t>
            </a:r>
            <a:r>
              <a:rPr lang="es-ES" altLang="es-ES" sz="2400" dirty="0">
                <a:solidFill>
                  <a:schemeClr val="tx1"/>
                </a:solidFill>
              </a:rPr>
              <a:t>(), </a:t>
            </a:r>
            <a:r>
              <a:rPr lang="es-ES" altLang="es-ES" sz="2400" dirty="0" err="1">
                <a:solidFill>
                  <a:schemeClr val="tx1"/>
                </a:solidFill>
              </a:rPr>
              <a:t>toMap</a:t>
            </a:r>
            <a:r>
              <a:rPr lang="es-ES" altLang="es-ES" sz="2400" dirty="0">
                <a:solidFill>
                  <a:schemeClr val="tx1"/>
                </a:solidFill>
              </a:rPr>
              <a:t>() para convertir un </a:t>
            </a:r>
            <a:r>
              <a:rPr lang="es-ES" altLang="es-ES" sz="2400" dirty="0" err="1">
                <a:solidFill>
                  <a:schemeClr val="tx1"/>
                </a:solidFill>
              </a:rPr>
              <a:t>Stream</a:t>
            </a:r>
            <a:r>
              <a:rPr lang="es-ES" altLang="es-ES" sz="2400" dirty="0">
                <a:solidFill>
                  <a:schemeClr val="tx1"/>
                </a:solidFill>
              </a:rPr>
              <a:t> en una lista, conjunto o mapa, respectivamente.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ES" altLang="es-ES" sz="3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Reducción de Elementos</a:t>
            </a:r>
            <a:r>
              <a:rPr kumimoji="0" lang="es-ES" altLang="es-ES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altLang="es-ES" sz="2400" dirty="0">
                <a:solidFill>
                  <a:schemeClr val="tx1"/>
                </a:solidFill>
              </a:rPr>
              <a:t>Puedes reducir los elementos de un </a:t>
            </a:r>
            <a:r>
              <a:rPr lang="es-ES" altLang="es-ES" sz="2400" dirty="0" err="1">
                <a:solidFill>
                  <a:schemeClr val="tx1"/>
                </a:solidFill>
              </a:rPr>
              <a:t>Stream</a:t>
            </a:r>
            <a:r>
              <a:rPr lang="es-ES" altLang="es-ES" sz="2400" dirty="0">
                <a:solidFill>
                  <a:schemeClr val="tx1"/>
                </a:solidFill>
              </a:rPr>
              <a:t> utilizando métodos como </a:t>
            </a:r>
            <a:r>
              <a:rPr lang="es-ES" altLang="es-ES" sz="2400" dirty="0" err="1">
                <a:solidFill>
                  <a:schemeClr val="tx1"/>
                </a:solidFill>
              </a:rPr>
              <a:t>joining</a:t>
            </a:r>
            <a:r>
              <a:rPr lang="es-ES" altLang="es-ES" sz="2400" dirty="0">
                <a:solidFill>
                  <a:schemeClr val="tx1"/>
                </a:solidFill>
              </a:rPr>
              <a:t>() para 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concatenar elementos en una </a:t>
            </a:r>
            <a:r>
              <a:rPr lang="es-ES" altLang="es-ES" sz="2400" dirty="0">
                <a:solidFill>
                  <a:schemeClr val="tx1"/>
                </a:solidFill>
              </a:rPr>
              <a:t>cadena, </a:t>
            </a:r>
            <a:r>
              <a:rPr lang="es-ES" altLang="es-ES" sz="2400" dirty="0" err="1">
                <a:solidFill>
                  <a:schemeClr val="tx1"/>
                </a:solidFill>
              </a:rPr>
              <a:t>reducing</a:t>
            </a:r>
            <a:r>
              <a:rPr lang="es-ES" altLang="es-ES" sz="2400" dirty="0">
                <a:solidFill>
                  <a:schemeClr val="tx1"/>
                </a:solidFill>
              </a:rPr>
              <a:t>() para realizar una reducción con un operador binario, o </a:t>
            </a:r>
            <a:r>
              <a:rPr lang="es-ES" altLang="es-ES" sz="2400" dirty="0" err="1">
                <a:solidFill>
                  <a:schemeClr val="tx1"/>
                </a:solidFill>
              </a:rPr>
              <a:t>counting</a:t>
            </a:r>
            <a:r>
              <a:rPr lang="es-ES" altLang="es-ES" sz="2400" dirty="0">
                <a:solidFill>
                  <a:schemeClr val="tx1"/>
                </a:solidFill>
              </a:rPr>
              <a:t>() para contar los elementos en el </a:t>
            </a:r>
            <a:r>
              <a:rPr lang="es-ES" altLang="es-ES" sz="2400" dirty="0" err="1">
                <a:solidFill>
                  <a:schemeClr val="tx1"/>
                </a:solidFill>
              </a:rPr>
              <a:t>Stream</a:t>
            </a:r>
            <a:r>
              <a:rPr lang="es-ES" altLang="es-ES" sz="240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s-ES" altLang="es-ES" sz="3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Agrupamiento y Particionamiento</a:t>
            </a:r>
            <a:r>
              <a:rPr kumimoji="0" lang="es-ES" altLang="es-ES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altLang="es-ES" sz="2400" dirty="0" err="1">
                <a:solidFill>
                  <a:schemeClr val="tx1"/>
                </a:solidFill>
              </a:rPr>
              <a:t>groupingBy</a:t>
            </a:r>
            <a:r>
              <a:rPr lang="es-ES" altLang="es-ES" sz="2400" dirty="0">
                <a:solidFill>
                  <a:schemeClr val="tx1"/>
                </a:solidFill>
              </a:rPr>
              <a:t>() y </a:t>
            </a:r>
            <a:r>
              <a:rPr lang="es-ES" altLang="es-ES" sz="2400" dirty="0" err="1">
                <a:solidFill>
                  <a:schemeClr val="tx1"/>
                </a:solidFill>
              </a:rPr>
              <a:t>partitioningBy</a:t>
            </a:r>
            <a:r>
              <a:rPr lang="es-ES" altLang="es-ES" sz="2400" dirty="0">
                <a:solidFill>
                  <a:schemeClr val="tx1"/>
                </a:solidFill>
              </a:rPr>
              <a:t>() se utilizan para agrupar elementos según un criterio dado o para particionarlos en dos grupos basados en un predicado.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s-ES" altLang="es-ES" sz="3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Resumen Estadístico</a:t>
            </a:r>
            <a:r>
              <a:rPr kumimoji="0" lang="es-ES" altLang="es-ES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altLang="es-ES" sz="2400" dirty="0" err="1">
                <a:solidFill>
                  <a:schemeClr val="tx1"/>
                </a:solidFill>
              </a:rPr>
              <a:t>summarizingInt</a:t>
            </a:r>
            <a:r>
              <a:rPr lang="es-ES" altLang="es-ES" sz="2400" dirty="0">
                <a:solidFill>
                  <a:schemeClr val="tx1"/>
                </a:solidFill>
              </a:rPr>
              <a:t>(), </a:t>
            </a:r>
            <a:r>
              <a:rPr lang="es-ES" altLang="es-ES" sz="2400" dirty="0" err="1">
                <a:solidFill>
                  <a:schemeClr val="tx1"/>
                </a:solidFill>
              </a:rPr>
              <a:t>summarizingDouble</a:t>
            </a:r>
            <a:r>
              <a:rPr lang="es-ES" altLang="es-ES" sz="2400" dirty="0">
                <a:solidFill>
                  <a:schemeClr val="tx1"/>
                </a:solidFill>
              </a:rPr>
              <a:t>() y </a:t>
            </a:r>
            <a:r>
              <a:rPr lang="es-ES" altLang="es-ES" sz="2400" dirty="0" err="1">
                <a:solidFill>
                  <a:schemeClr val="tx1"/>
                </a:solidFill>
              </a:rPr>
              <a:t>summarizingLong</a:t>
            </a:r>
            <a:r>
              <a:rPr lang="es-ES" altLang="es-ES" sz="2400" dirty="0">
                <a:solidFill>
                  <a:schemeClr val="tx1"/>
                </a:solidFill>
              </a:rPr>
              <a:t>() proporcionan resúmenes estadísticos (como la suma, promedio, máximo, mínimo, etc.) de los elementos en un </a:t>
            </a:r>
            <a:r>
              <a:rPr lang="es-ES" altLang="es-ES" sz="2400" dirty="0" err="1">
                <a:solidFill>
                  <a:schemeClr val="tx1"/>
                </a:solidFill>
              </a:rPr>
              <a:t>Stream</a:t>
            </a:r>
            <a:r>
              <a:rPr lang="es-ES" altLang="es-ES" sz="240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s-ES" altLang="es-ES" sz="3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Operaciones de Mapeo</a:t>
            </a:r>
            <a:r>
              <a:rPr kumimoji="0" lang="es-ES" altLang="es-ES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altLang="es-ES" sz="2400" dirty="0" err="1">
                <a:solidFill>
                  <a:schemeClr val="tx1"/>
                </a:solidFill>
              </a:rPr>
              <a:t>mapping</a:t>
            </a:r>
            <a:r>
              <a:rPr lang="es-ES" altLang="es-ES" sz="2400" dirty="0">
                <a:solidFill>
                  <a:schemeClr val="tx1"/>
                </a:solidFill>
              </a:rPr>
              <a:t>() se utiliza para aplicar una función de mapeo a los elementos de un </a:t>
            </a:r>
            <a:r>
              <a:rPr lang="es-ES" altLang="es-ES" sz="2400" dirty="0" err="1">
                <a:solidFill>
                  <a:schemeClr val="tx1"/>
                </a:solidFill>
              </a:rPr>
              <a:t>Stream</a:t>
            </a:r>
            <a:r>
              <a:rPr lang="es-ES" altLang="es-ES" sz="2400" dirty="0">
                <a:solidFill>
                  <a:schemeClr val="tx1"/>
                </a:solidFill>
              </a:rPr>
              <a:t> antes de recopilarlos.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s-ES" altLang="es-ES" sz="3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Operaciones de Filtrado y Reducción</a:t>
            </a:r>
            <a:r>
              <a:rPr kumimoji="0" lang="es-ES" altLang="es-ES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altLang="es-ES" sz="2400" dirty="0" err="1">
                <a:solidFill>
                  <a:schemeClr val="tx1"/>
                </a:solidFill>
              </a:rPr>
              <a:t>filtering</a:t>
            </a:r>
            <a:r>
              <a:rPr lang="es-ES" altLang="es-ES" sz="2400" dirty="0">
                <a:solidFill>
                  <a:schemeClr val="tx1"/>
                </a:solidFill>
              </a:rPr>
              <a:t>() y </a:t>
            </a:r>
            <a:r>
              <a:rPr lang="es-ES" altLang="es-ES" sz="2400" dirty="0" err="1">
                <a:solidFill>
                  <a:schemeClr val="tx1"/>
                </a:solidFill>
              </a:rPr>
              <a:t>reducing</a:t>
            </a:r>
            <a:r>
              <a:rPr lang="es-ES" altLang="es-ES" sz="2400" dirty="0">
                <a:solidFill>
                  <a:schemeClr val="tx1"/>
                </a:solidFill>
              </a:rPr>
              <a:t>() permiten filtrar y reducir los elementos de un </a:t>
            </a:r>
            <a:r>
              <a:rPr lang="es-ES" altLang="es-ES" sz="2400" dirty="0" err="1">
                <a:solidFill>
                  <a:schemeClr val="tx1"/>
                </a:solidFill>
              </a:rPr>
              <a:t>Stream</a:t>
            </a:r>
            <a:r>
              <a:rPr lang="es-ES" altLang="es-ES" sz="2400" dirty="0">
                <a:solidFill>
                  <a:schemeClr val="tx1"/>
                </a:solidFill>
              </a:rPr>
              <a:t> antes de recopilarlos.</a:t>
            </a:r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DF39FF-00C0-427B-A1E5-0850C9434A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7130" y="145574"/>
            <a:ext cx="2400300" cy="172402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850B85F-2086-4D9D-B027-D90834B62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Optional</a:t>
            </a:r>
            <a:r>
              <a:rPr lang="es-ES" dirty="0">
                <a:solidFill>
                  <a:schemeClr val="tx1"/>
                </a:solidFill>
              </a:rPr>
              <a:t>&lt;T&gt;</a:t>
            </a: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7859" y="1756229"/>
            <a:ext cx="9886518" cy="4551265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es-ES" sz="1300" dirty="0">
                <a:solidFill>
                  <a:schemeClr val="tx1"/>
                </a:solidFill>
              </a:rPr>
              <a:t>Introducida en Java 8 para representar un contenedor que puede contener o no un valor de un tipo específico T.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300" b="1" dirty="0">
                <a:solidFill>
                  <a:schemeClr val="tx1"/>
                </a:solidFill>
              </a:rPr>
              <a:t> Creación de </a:t>
            </a:r>
            <a:r>
              <a:rPr lang="es-ES" sz="1300" b="1" dirty="0" err="1">
                <a:solidFill>
                  <a:schemeClr val="tx1"/>
                </a:solidFill>
              </a:rPr>
              <a:t>Optionals</a:t>
            </a:r>
            <a:r>
              <a:rPr lang="es-ES" sz="1300" b="1" dirty="0">
                <a:solidFill>
                  <a:schemeClr val="tx1"/>
                </a:solidFill>
              </a:rPr>
              <a:t>:</a:t>
            </a:r>
          </a:p>
          <a:p>
            <a:pPr>
              <a:spcBef>
                <a:spcPts val="0"/>
              </a:spcBef>
            </a:pPr>
            <a:r>
              <a:rPr lang="es-ES" sz="1100" dirty="0">
                <a:solidFill>
                  <a:schemeClr val="tx1"/>
                </a:solidFill>
              </a:rPr>
              <a:t>        </a:t>
            </a:r>
            <a:r>
              <a:rPr lang="es-ES" sz="1100" b="1" dirty="0" err="1">
                <a:solidFill>
                  <a:schemeClr val="tx1"/>
                </a:solidFill>
              </a:rPr>
              <a:t>Optional.of</a:t>
            </a:r>
            <a:r>
              <a:rPr lang="es-ES" sz="1100" b="1" dirty="0">
                <a:solidFill>
                  <a:schemeClr val="tx1"/>
                </a:solidFill>
              </a:rPr>
              <a:t>(T </a:t>
            </a:r>
            <a:r>
              <a:rPr lang="es-ES" sz="1100" b="1" dirty="0" err="1">
                <a:solidFill>
                  <a:schemeClr val="tx1"/>
                </a:solidFill>
              </a:rPr>
              <a:t>value</a:t>
            </a:r>
            <a:r>
              <a:rPr lang="es-ES" sz="1100" b="1" dirty="0">
                <a:solidFill>
                  <a:schemeClr val="tx1"/>
                </a:solidFill>
              </a:rPr>
              <a:t>): </a:t>
            </a:r>
            <a:r>
              <a:rPr lang="es-ES" sz="1100" dirty="0">
                <a:solidFill>
                  <a:schemeClr val="tx1"/>
                </a:solidFill>
              </a:rPr>
              <a:t>Crea un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que contiene un valor no nulo. Si </a:t>
            </a:r>
            <a:r>
              <a:rPr lang="es-ES" sz="1100" dirty="0" err="1">
                <a:solidFill>
                  <a:schemeClr val="tx1"/>
                </a:solidFill>
              </a:rPr>
              <a:t>value</a:t>
            </a:r>
            <a:r>
              <a:rPr lang="es-ES" sz="1100" dirty="0">
                <a:solidFill>
                  <a:schemeClr val="tx1"/>
                </a:solidFill>
              </a:rPr>
              <a:t> es </a:t>
            </a:r>
            <a:r>
              <a:rPr lang="es-ES" sz="1100" dirty="0" err="1">
                <a:solidFill>
                  <a:schemeClr val="tx1"/>
                </a:solidFill>
              </a:rPr>
              <a:t>null</a:t>
            </a:r>
            <a:r>
              <a:rPr lang="es-ES" sz="1100" dirty="0">
                <a:solidFill>
                  <a:schemeClr val="tx1"/>
                </a:solidFill>
              </a:rPr>
              <a:t>, lanza una </a:t>
            </a:r>
            <a:r>
              <a:rPr lang="es-ES" sz="1100" dirty="0" err="1">
                <a:solidFill>
                  <a:schemeClr val="tx1"/>
                </a:solidFill>
              </a:rPr>
              <a:t>NullPointerException</a:t>
            </a:r>
            <a:r>
              <a:rPr lang="es-ES" sz="11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es-ES" sz="1100" dirty="0">
                <a:solidFill>
                  <a:schemeClr val="tx1"/>
                </a:solidFill>
              </a:rPr>
              <a:t>        </a:t>
            </a:r>
            <a:r>
              <a:rPr lang="es-ES" sz="1100" b="1" dirty="0" err="1">
                <a:solidFill>
                  <a:schemeClr val="tx1"/>
                </a:solidFill>
              </a:rPr>
              <a:t>Optional.ofNullable</a:t>
            </a:r>
            <a:r>
              <a:rPr lang="es-ES" sz="1100" b="1" dirty="0">
                <a:solidFill>
                  <a:schemeClr val="tx1"/>
                </a:solidFill>
              </a:rPr>
              <a:t>(T </a:t>
            </a:r>
            <a:r>
              <a:rPr lang="es-ES" sz="1100" b="1" dirty="0" err="1">
                <a:solidFill>
                  <a:schemeClr val="tx1"/>
                </a:solidFill>
              </a:rPr>
              <a:t>value</a:t>
            </a:r>
            <a:r>
              <a:rPr lang="es-ES" sz="1100" b="1" dirty="0">
                <a:solidFill>
                  <a:schemeClr val="tx1"/>
                </a:solidFill>
              </a:rPr>
              <a:t>): </a:t>
            </a:r>
            <a:r>
              <a:rPr lang="es-ES" sz="1100" dirty="0">
                <a:solidFill>
                  <a:schemeClr val="tx1"/>
                </a:solidFill>
              </a:rPr>
              <a:t>Crea un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que contiene un valor, que puede ser nulo. Si </a:t>
            </a:r>
            <a:r>
              <a:rPr lang="es-ES" sz="1100" dirty="0" err="1">
                <a:solidFill>
                  <a:schemeClr val="tx1"/>
                </a:solidFill>
              </a:rPr>
              <a:t>value</a:t>
            </a:r>
            <a:r>
              <a:rPr lang="es-ES" sz="1100" dirty="0">
                <a:solidFill>
                  <a:schemeClr val="tx1"/>
                </a:solidFill>
              </a:rPr>
              <a:t> es </a:t>
            </a:r>
            <a:r>
              <a:rPr lang="es-ES" sz="1100" dirty="0" err="1">
                <a:solidFill>
                  <a:schemeClr val="tx1"/>
                </a:solidFill>
              </a:rPr>
              <a:t>null</a:t>
            </a:r>
            <a:r>
              <a:rPr lang="es-ES" sz="1100" dirty="0">
                <a:solidFill>
                  <a:schemeClr val="tx1"/>
                </a:solidFill>
              </a:rPr>
              <a:t>,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resultante estará vacío.</a:t>
            </a:r>
          </a:p>
          <a:p>
            <a:pPr>
              <a:spcBef>
                <a:spcPts val="0"/>
              </a:spcBef>
            </a:pPr>
            <a:r>
              <a:rPr lang="es-ES" sz="1100" dirty="0">
                <a:solidFill>
                  <a:schemeClr val="tx1"/>
                </a:solidFill>
              </a:rPr>
              <a:t>        </a:t>
            </a:r>
            <a:r>
              <a:rPr lang="es-ES" sz="1100" b="1" dirty="0" err="1">
                <a:solidFill>
                  <a:schemeClr val="tx1"/>
                </a:solidFill>
              </a:rPr>
              <a:t>Optional.empty</a:t>
            </a:r>
            <a:r>
              <a:rPr lang="es-ES" sz="1100" b="1" dirty="0">
                <a:solidFill>
                  <a:schemeClr val="tx1"/>
                </a:solidFill>
              </a:rPr>
              <a:t>(): </a:t>
            </a:r>
            <a:r>
              <a:rPr lang="es-ES" sz="1100" dirty="0">
                <a:solidFill>
                  <a:schemeClr val="tx1"/>
                </a:solidFill>
              </a:rPr>
              <a:t>Crea un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vacío, que no contiene ningún valor.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300" b="1" dirty="0">
                <a:solidFill>
                  <a:schemeClr val="tx1"/>
                </a:solidFill>
              </a:rPr>
              <a:t>Verificación de presencia de valor:</a:t>
            </a:r>
          </a:p>
          <a:p>
            <a:pPr>
              <a:spcBef>
                <a:spcPts val="0"/>
              </a:spcBef>
            </a:pPr>
            <a:r>
              <a:rPr lang="es-ES" sz="1100" dirty="0">
                <a:solidFill>
                  <a:schemeClr val="tx1"/>
                </a:solidFill>
              </a:rPr>
              <a:t>        </a:t>
            </a:r>
            <a:r>
              <a:rPr lang="es-ES" sz="1100" b="1" dirty="0" err="1">
                <a:solidFill>
                  <a:schemeClr val="tx1"/>
                </a:solidFill>
              </a:rPr>
              <a:t>boolean</a:t>
            </a:r>
            <a:r>
              <a:rPr lang="es-ES" sz="1100" b="1" dirty="0">
                <a:solidFill>
                  <a:schemeClr val="tx1"/>
                </a:solidFill>
              </a:rPr>
              <a:t> </a:t>
            </a:r>
            <a:r>
              <a:rPr lang="es-ES" sz="1100" b="1" dirty="0" err="1">
                <a:solidFill>
                  <a:schemeClr val="tx1"/>
                </a:solidFill>
              </a:rPr>
              <a:t>isPresent</a:t>
            </a:r>
            <a:r>
              <a:rPr lang="es-ES" sz="1100" b="1" dirty="0">
                <a:solidFill>
                  <a:schemeClr val="tx1"/>
                </a:solidFill>
              </a:rPr>
              <a:t>(): </a:t>
            </a:r>
            <a:r>
              <a:rPr lang="es-ES" sz="1100" dirty="0">
                <a:solidFill>
                  <a:schemeClr val="tx1"/>
                </a:solidFill>
              </a:rPr>
              <a:t>Devuelve true si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contiene un valor, false de lo contrario.</a:t>
            </a:r>
          </a:p>
          <a:p>
            <a:pPr>
              <a:spcBef>
                <a:spcPts val="0"/>
              </a:spcBef>
            </a:pPr>
            <a:r>
              <a:rPr lang="es-ES" sz="1100" dirty="0">
                <a:solidFill>
                  <a:schemeClr val="tx1"/>
                </a:solidFill>
              </a:rPr>
              <a:t>        </a:t>
            </a:r>
            <a:r>
              <a:rPr lang="es-ES" sz="1100" b="1" dirty="0" err="1">
                <a:solidFill>
                  <a:schemeClr val="tx1"/>
                </a:solidFill>
              </a:rPr>
              <a:t>void</a:t>
            </a:r>
            <a:r>
              <a:rPr lang="es-ES" sz="1100" b="1" dirty="0">
                <a:solidFill>
                  <a:schemeClr val="tx1"/>
                </a:solidFill>
              </a:rPr>
              <a:t> </a:t>
            </a:r>
            <a:r>
              <a:rPr lang="es-ES" sz="1100" b="1" dirty="0" err="1">
                <a:solidFill>
                  <a:schemeClr val="tx1"/>
                </a:solidFill>
              </a:rPr>
              <a:t>ifPresent</a:t>
            </a:r>
            <a:r>
              <a:rPr lang="es-ES" sz="1100" b="1" dirty="0">
                <a:solidFill>
                  <a:schemeClr val="tx1"/>
                </a:solidFill>
              </a:rPr>
              <a:t>(</a:t>
            </a:r>
            <a:r>
              <a:rPr lang="es-ES" sz="1100" b="1" dirty="0" err="1">
                <a:solidFill>
                  <a:schemeClr val="tx1"/>
                </a:solidFill>
              </a:rPr>
              <a:t>Consumer</a:t>
            </a:r>
            <a:r>
              <a:rPr lang="es-ES" sz="1100" b="1" dirty="0">
                <a:solidFill>
                  <a:schemeClr val="tx1"/>
                </a:solidFill>
              </a:rPr>
              <a:t>&lt;? super T&gt; </a:t>
            </a:r>
            <a:r>
              <a:rPr lang="es-ES" sz="1100" b="1" dirty="0" err="1">
                <a:solidFill>
                  <a:schemeClr val="tx1"/>
                </a:solidFill>
              </a:rPr>
              <a:t>consumer</a:t>
            </a:r>
            <a:r>
              <a:rPr lang="es-ES" sz="1100" b="1" dirty="0">
                <a:solidFill>
                  <a:schemeClr val="tx1"/>
                </a:solidFill>
              </a:rPr>
              <a:t>): </a:t>
            </a:r>
            <a:r>
              <a:rPr lang="es-ES" sz="1100" dirty="0">
                <a:solidFill>
                  <a:schemeClr val="tx1"/>
                </a:solidFill>
              </a:rPr>
              <a:t>Ejecuta la acción proporcionada si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contiene un valor.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300" b="1" dirty="0">
                <a:solidFill>
                  <a:schemeClr val="tx1"/>
                </a:solidFill>
              </a:rPr>
              <a:t>Obtención de valores:</a:t>
            </a:r>
          </a:p>
          <a:p>
            <a:pPr>
              <a:spcBef>
                <a:spcPts val="0"/>
              </a:spcBef>
            </a:pPr>
            <a:r>
              <a:rPr lang="es-ES" sz="1100" b="1" dirty="0">
                <a:solidFill>
                  <a:schemeClr val="tx1"/>
                </a:solidFill>
              </a:rPr>
              <a:t>        T </a:t>
            </a:r>
            <a:r>
              <a:rPr lang="es-ES" sz="1100" b="1" dirty="0" err="1">
                <a:solidFill>
                  <a:schemeClr val="tx1"/>
                </a:solidFill>
              </a:rPr>
              <a:t>get</a:t>
            </a:r>
            <a:r>
              <a:rPr lang="es-ES" sz="1100" b="1" dirty="0">
                <a:solidFill>
                  <a:schemeClr val="tx1"/>
                </a:solidFill>
              </a:rPr>
              <a:t>(): </a:t>
            </a:r>
            <a:r>
              <a:rPr lang="es-ES" sz="1100" dirty="0">
                <a:solidFill>
                  <a:schemeClr val="tx1"/>
                </a:solidFill>
              </a:rPr>
              <a:t>Devuelve el valor contenido en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. Si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está vacío, lanza una excepción </a:t>
            </a:r>
            <a:r>
              <a:rPr lang="es-ES" sz="1100" dirty="0" err="1">
                <a:solidFill>
                  <a:schemeClr val="tx1"/>
                </a:solidFill>
              </a:rPr>
              <a:t>NoSuchElementException</a:t>
            </a:r>
            <a:r>
              <a:rPr lang="es-ES" sz="11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es-ES" sz="1100" dirty="0">
                <a:solidFill>
                  <a:schemeClr val="tx1"/>
                </a:solidFill>
              </a:rPr>
              <a:t>        </a:t>
            </a:r>
            <a:r>
              <a:rPr lang="es-ES" sz="1100" b="1" dirty="0">
                <a:solidFill>
                  <a:schemeClr val="tx1"/>
                </a:solidFill>
              </a:rPr>
              <a:t>T </a:t>
            </a:r>
            <a:r>
              <a:rPr lang="es-ES" sz="1100" b="1" dirty="0" err="1">
                <a:solidFill>
                  <a:schemeClr val="tx1"/>
                </a:solidFill>
              </a:rPr>
              <a:t>orElse</a:t>
            </a:r>
            <a:r>
              <a:rPr lang="es-ES" sz="1100" b="1" dirty="0">
                <a:solidFill>
                  <a:schemeClr val="tx1"/>
                </a:solidFill>
              </a:rPr>
              <a:t>(T </a:t>
            </a:r>
            <a:r>
              <a:rPr lang="es-ES" sz="1100" b="1" dirty="0" err="1">
                <a:solidFill>
                  <a:schemeClr val="tx1"/>
                </a:solidFill>
              </a:rPr>
              <a:t>other</a:t>
            </a:r>
            <a:r>
              <a:rPr lang="es-ES" sz="1100" b="1" dirty="0">
                <a:solidFill>
                  <a:schemeClr val="tx1"/>
                </a:solidFill>
              </a:rPr>
              <a:t>): </a:t>
            </a:r>
            <a:r>
              <a:rPr lang="es-ES" sz="1100" dirty="0">
                <a:solidFill>
                  <a:schemeClr val="tx1"/>
                </a:solidFill>
              </a:rPr>
              <a:t>Devuelve el valor contenido en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, o </a:t>
            </a:r>
            <a:r>
              <a:rPr lang="es-ES" sz="1100" dirty="0" err="1">
                <a:solidFill>
                  <a:schemeClr val="tx1"/>
                </a:solidFill>
              </a:rPr>
              <a:t>other</a:t>
            </a:r>
            <a:r>
              <a:rPr lang="es-ES" sz="1100" dirty="0">
                <a:solidFill>
                  <a:schemeClr val="tx1"/>
                </a:solidFill>
              </a:rPr>
              <a:t> si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está vacío.</a:t>
            </a:r>
          </a:p>
          <a:p>
            <a:pPr>
              <a:spcBef>
                <a:spcPts val="0"/>
              </a:spcBef>
            </a:pPr>
            <a:r>
              <a:rPr lang="es-ES" sz="1100" dirty="0">
                <a:solidFill>
                  <a:schemeClr val="tx1"/>
                </a:solidFill>
              </a:rPr>
              <a:t>        </a:t>
            </a:r>
            <a:r>
              <a:rPr lang="es-ES" sz="1100" b="1" dirty="0">
                <a:solidFill>
                  <a:schemeClr val="tx1"/>
                </a:solidFill>
              </a:rPr>
              <a:t>T </a:t>
            </a:r>
            <a:r>
              <a:rPr lang="es-ES" sz="1100" b="1" dirty="0" err="1">
                <a:solidFill>
                  <a:schemeClr val="tx1"/>
                </a:solidFill>
              </a:rPr>
              <a:t>orElseGet</a:t>
            </a:r>
            <a:r>
              <a:rPr lang="es-ES" sz="1100" b="1" dirty="0">
                <a:solidFill>
                  <a:schemeClr val="tx1"/>
                </a:solidFill>
              </a:rPr>
              <a:t>(</a:t>
            </a:r>
            <a:r>
              <a:rPr lang="es-ES" sz="1100" b="1" dirty="0" err="1">
                <a:solidFill>
                  <a:schemeClr val="tx1"/>
                </a:solidFill>
              </a:rPr>
              <a:t>Supplier</a:t>
            </a:r>
            <a:r>
              <a:rPr lang="es-ES" sz="1100" b="1" dirty="0">
                <a:solidFill>
                  <a:schemeClr val="tx1"/>
                </a:solidFill>
              </a:rPr>
              <a:t>&lt;? </a:t>
            </a:r>
            <a:r>
              <a:rPr lang="es-ES" sz="1100" b="1" dirty="0" err="1">
                <a:solidFill>
                  <a:schemeClr val="tx1"/>
                </a:solidFill>
              </a:rPr>
              <a:t>extends</a:t>
            </a:r>
            <a:r>
              <a:rPr lang="es-ES" sz="1100" b="1" dirty="0">
                <a:solidFill>
                  <a:schemeClr val="tx1"/>
                </a:solidFill>
              </a:rPr>
              <a:t> T&gt; </a:t>
            </a:r>
            <a:r>
              <a:rPr lang="es-ES" sz="1100" b="1" dirty="0" err="1">
                <a:solidFill>
                  <a:schemeClr val="tx1"/>
                </a:solidFill>
              </a:rPr>
              <a:t>supplier</a:t>
            </a:r>
            <a:r>
              <a:rPr lang="es-ES" sz="1100" b="1" dirty="0">
                <a:solidFill>
                  <a:schemeClr val="tx1"/>
                </a:solidFill>
              </a:rPr>
              <a:t>): </a:t>
            </a:r>
            <a:r>
              <a:rPr lang="es-ES" sz="1100" dirty="0">
                <a:solidFill>
                  <a:schemeClr val="tx1"/>
                </a:solidFill>
              </a:rPr>
              <a:t>Devuelve el valor contenido en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, o el resultado de </a:t>
            </a:r>
            <a:r>
              <a:rPr lang="es-ES" sz="1100" dirty="0" err="1">
                <a:solidFill>
                  <a:schemeClr val="tx1"/>
                </a:solidFill>
              </a:rPr>
              <a:t>supplier.get</a:t>
            </a:r>
            <a:r>
              <a:rPr lang="es-ES" sz="1100" dirty="0">
                <a:solidFill>
                  <a:schemeClr val="tx1"/>
                </a:solidFill>
              </a:rPr>
              <a:t>() si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está vacío.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300" b="1" dirty="0">
                <a:solidFill>
                  <a:schemeClr val="tx1"/>
                </a:solidFill>
              </a:rPr>
              <a:t>Operaciones de transformación:</a:t>
            </a:r>
          </a:p>
          <a:p>
            <a:pPr>
              <a:spcBef>
                <a:spcPts val="0"/>
              </a:spcBef>
            </a:pPr>
            <a:r>
              <a:rPr lang="es-ES" sz="1100" dirty="0">
                <a:solidFill>
                  <a:schemeClr val="tx1"/>
                </a:solidFill>
              </a:rPr>
              <a:t>        </a:t>
            </a:r>
            <a:r>
              <a:rPr lang="es-ES" sz="1100" b="1" dirty="0">
                <a:solidFill>
                  <a:schemeClr val="tx1"/>
                </a:solidFill>
              </a:rPr>
              <a:t>&lt;U&gt; </a:t>
            </a:r>
            <a:r>
              <a:rPr lang="es-ES" sz="1100" b="1" dirty="0" err="1">
                <a:solidFill>
                  <a:schemeClr val="tx1"/>
                </a:solidFill>
              </a:rPr>
              <a:t>Optional</a:t>
            </a:r>
            <a:r>
              <a:rPr lang="es-ES" sz="1100" b="1" dirty="0">
                <a:solidFill>
                  <a:schemeClr val="tx1"/>
                </a:solidFill>
              </a:rPr>
              <a:t>&lt;U&gt; </a:t>
            </a:r>
            <a:r>
              <a:rPr lang="es-ES" sz="1100" b="1" dirty="0" err="1">
                <a:solidFill>
                  <a:schemeClr val="tx1"/>
                </a:solidFill>
              </a:rPr>
              <a:t>map</a:t>
            </a:r>
            <a:r>
              <a:rPr lang="es-ES" sz="1100" b="1" dirty="0">
                <a:solidFill>
                  <a:schemeClr val="tx1"/>
                </a:solidFill>
              </a:rPr>
              <a:t>(</a:t>
            </a:r>
            <a:r>
              <a:rPr lang="es-ES" sz="1100" b="1" dirty="0" err="1">
                <a:solidFill>
                  <a:schemeClr val="tx1"/>
                </a:solidFill>
              </a:rPr>
              <a:t>Function</a:t>
            </a:r>
            <a:r>
              <a:rPr lang="es-ES" sz="1100" b="1" dirty="0">
                <a:solidFill>
                  <a:schemeClr val="tx1"/>
                </a:solidFill>
              </a:rPr>
              <a:t>&lt;? super T, ? </a:t>
            </a:r>
            <a:r>
              <a:rPr lang="es-ES" sz="1100" b="1" dirty="0" err="1">
                <a:solidFill>
                  <a:schemeClr val="tx1"/>
                </a:solidFill>
              </a:rPr>
              <a:t>extends</a:t>
            </a:r>
            <a:r>
              <a:rPr lang="es-ES" sz="1100" b="1" dirty="0">
                <a:solidFill>
                  <a:schemeClr val="tx1"/>
                </a:solidFill>
              </a:rPr>
              <a:t> U&gt; </a:t>
            </a:r>
            <a:r>
              <a:rPr lang="es-ES" sz="1100" b="1" dirty="0" err="1">
                <a:solidFill>
                  <a:schemeClr val="tx1"/>
                </a:solidFill>
              </a:rPr>
              <a:t>mapper</a:t>
            </a:r>
            <a:r>
              <a:rPr lang="es-ES" sz="1100" b="1" dirty="0">
                <a:solidFill>
                  <a:schemeClr val="tx1"/>
                </a:solidFill>
              </a:rPr>
              <a:t>): </a:t>
            </a:r>
            <a:r>
              <a:rPr lang="es-ES" sz="1100" dirty="0">
                <a:solidFill>
                  <a:schemeClr val="tx1"/>
                </a:solidFill>
              </a:rPr>
              <a:t>Aplica la función </a:t>
            </a:r>
            <a:r>
              <a:rPr lang="es-ES" sz="1100" dirty="0" err="1">
                <a:solidFill>
                  <a:schemeClr val="tx1"/>
                </a:solidFill>
              </a:rPr>
              <a:t>mapper</a:t>
            </a:r>
            <a:r>
              <a:rPr lang="es-ES" sz="1100" dirty="0">
                <a:solidFill>
                  <a:schemeClr val="tx1"/>
                </a:solidFill>
              </a:rPr>
              <a:t> al valor contenido en el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si está presente, y devuelve un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que contiene el resultado de la aplicación de la función.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300" b="1" dirty="0">
                <a:solidFill>
                  <a:schemeClr val="tx1"/>
                </a:solidFill>
              </a:rPr>
              <a:t>Operaciones de filtro:</a:t>
            </a:r>
          </a:p>
          <a:p>
            <a:pPr>
              <a:spcBef>
                <a:spcPts val="0"/>
              </a:spcBef>
            </a:pPr>
            <a:r>
              <a:rPr lang="es-ES" sz="1100" dirty="0">
                <a:solidFill>
                  <a:schemeClr val="tx1"/>
                </a:solidFill>
              </a:rPr>
              <a:t>        </a:t>
            </a:r>
            <a:r>
              <a:rPr lang="es-ES" sz="1100" b="1" dirty="0" err="1">
                <a:solidFill>
                  <a:schemeClr val="tx1"/>
                </a:solidFill>
              </a:rPr>
              <a:t>Optional</a:t>
            </a:r>
            <a:r>
              <a:rPr lang="es-ES" sz="1100" b="1" dirty="0">
                <a:solidFill>
                  <a:schemeClr val="tx1"/>
                </a:solidFill>
              </a:rPr>
              <a:t>&lt;T&gt; </a:t>
            </a:r>
            <a:r>
              <a:rPr lang="es-ES" sz="1100" b="1" dirty="0" err="1">
                <a:solidFill>
                  <a:schemeClr val="tx1"/>
                </a:solidFill>
              </a:rPr>
              <a:t>filter</a:t>
            </a:r>
            <a:r>
              <a:rPr lang="es-ES" sz="1100" b="1" dirty="0">
                <a:solidFill>
                  <a:schemeClr val="tx1"/>
                </a:solidFill>
              </a:rPr>
              <a:t>(</a:t>
            </a:r>
            <a:r>
              <a:rPr lang="es-ES" sz="1100" b="1" dirty="0" err="1">
                <a:solidFill>
                  <a:schemeClr val="tx1"/>
                </a:solidFill>
              </a:rPr>
              <a:t>Predicate</a:t>
            </a:r>
            <a:r>
              <a:rPr lang="es-ES" sz="1100" b="1" dirty="0">
                <a:solidFill>
                  <a:schemeClr val="tx1"/>
                </a:solidFill>
              </a:rPr>
              <a:t>&lt;? super T&gt; </a:t>
            </a:r>
            <a:r>
              <a:rPr lang="es-ES" sz="1100" b="1" dirty="0" err="1">
                <a:solidFill>
                  <a:schemeClr val="tx1"/>
                </a:solidFill>
              </a:rPr>
              <a:t>predicate</a:t>
            </a:r>
            <a:r>
              <a:rPr lang="es-ES" sz="1100" b="1" dirty="0">
                <a:solidFill>
                  <a:schemeClr val="tx1"/>
                </a:solidFill>
              </a:rPr>
              <a:t>): </a:t>
            </a:r>
            <a:r>
              <a:rPr lang="es-ES" sz="1100" dirty="0">
                <a:solidFill>
                  <a:schemeClr val="tx1"/>
                </a:solidFill>
              </a:rPr>
              <a:t>Devuelve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con el valor actual si cumple el predicado, o un </a:t>
            </a:r>
            <a:r>
              <a:rPr lang="es-ES" sz="1100" dirty="0" err="1">
                <a:solidFill>
                  <a:schemeClr val="tx1"/>
                </a:solidFill>
              </a:rPr>
              <a:t>Optional</a:t>
            </a:r>
            <a:r>
              <a:rPr lang="es-ES" sz="1100" dirty="0">
                <a:solidFill>
                  <a:schemeClr val="tx1"/>
                </a:solidFill>
              </a:rPr>
              <a:t> vacío de lo contrario.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0FFE5F-419A-47D3-AEE2-733553C4E0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6518" y="332912"/>
            <a:ext cx="1711303" cy="14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Interfaz y operador ::. Referencias funcionales</a:t>
            </a: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5" y="1756229"/>
            <a:ext cx="9290050" cy="450965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Se trata de una forma más de abreviar la implementación de un interfaz funcional, en concreto abreviar la notación lambda que a su vez abreviaba la creación de clases anónimas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18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0"/>
          </p:nvPr>
        </p:nvSpPr>
        <p:spPr>
          <a:xfrm>
            <a:off x="1450975" y="1936376"/>
            <a:ext cx="9290050" cy="3797673"/>
          </a:xfrm>
        </p:spPr>
        <p:txBody>
          <a:bodyPr>
            <a:normAutofit/>
          </a:bodyPr>
          <a:lstStyle/>
          <a:p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Minuto - Contenido</a:t>
            </a:r>
          </a:p>
          <a:p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0:00 – presentación e inicio, dudas. Descarga 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3:00 – Referencias a constructores</a:t>
            </a:r>
          </a:p>
          <a:p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22:00 – Ejemplos de 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Streams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clase</a:t>
            </a:r>
          </a:p>
        </p:txBody>
      </p:sp>
    </p:spTree>
    <p:extLst>
      <p:ext uri="{BB962C8B-B14F-4D97-AF65-F5344CB8AC3E}">
        <p14:creationId xmlns:p14="http://schemas.microsoft.com/office/powerpoint/2010/main" val="850116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0"/>
          </p:nvPr>
        </p:nvSpPr>
        <p:spPr>
          <a:xfrm>
            <a:off x="1450975" y="1670180"/>
            <a:ext cx="9290050" cy="41798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s-E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Aclaraciones a la clase</a:t>
            </a:r>
          </a:p>
        </p:txBody>
      </p:sp>
      <p:pic>
        <p:nvPicPr>
          <p:cNvPr id="2" name="Clase46-Conversion de long a int">
            <a:hlinkClick r:id="" action="ppaction://media"/>
            <a:extLst>
              <a:ext uri="{FF2B5EF4-FFF2-40B4-BE49-F238E27FC236}">
                <a16:creationId xmlns:a16="http://schemas.microsoft.com/office/drawing/2014/main" id="{1A3716CD-B59D-426D-989C-91AB76DCA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4947" y="1670179"/>
            <a:ext cx="9290050" cy="49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0"/>
          </p:nvPr>
        </p:nvSpPr>
        <p:spPr>
          <a:xfrm>
            <a:off x="1450974" y="2181472"/>
            <a:ext cx="2769333" cy="30479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92200" y="1341438"/>
            <a:ext cx="9648825" cy="43926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257300" y="1532655"/>
            <a:ext cx="9483725" cy="544512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17A859-020A-4112-A217-21465904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16" y="2677761"/>
            <a:ext cx="2095500" cy="2095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E466D8-A96F-4C4D-8C6F-1AB2B6CB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74" y="2145234"/>
            <a:ext cx="3307665" cy="29814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92802E7-50DD-4218-816D-5C7FE3296E59}"/>
              </a:ext>
            </a:extLst>
          </p:cNvPr>
          <p:cNvSpPr txBox="1"/>
          <p:nvPr/>
        </p:nvSpPr>
        <p:spPr>
          <a:xfrm>
            <a:off x="9484016" y="5177273"/>
            <a:ext cx="330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0070C0"/>
                </a:solidFill>
                <a:hlinkClick r:id="rId4"/>
              </a:rPr>
              <a:t>victorvergel</a:t>
            </a:r>
            <a:endParaRPr lang="es-ES" sz="1200" dirty="0">
              <a:solidFill>
                <a:srgbClr val="0070C0"/>
              </a:solidFill>
            </a:endParaRPr>
          </a:p>
          <a:p>
            <a:r>
              <a:rPr lang="es-ES" sz="1200" dirty="0">
                <a:hlinkClick r:id="rId5"/>
              </a:rPr>
              <a:t>@</a:t>
            </a:r>
            <a:r>
              <a:rPr lang="es-ES" sz="1200" dirty="0" err="1">
                <a:solidFill>
                  <a:srgbClr val="0070C0"/>
                </a:solidFill>
                <a:hlinkClick r:id="rId5"/>
              </a:rPr>
              <a:t>victorvergel</a:t>
            </a:r>
            <a:endParaRPr lang="es-ES" sz="1200" dirty="0">
              <a:solidFill>
                <a:srgbClr val="0070C0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73E68A1-5883-480C-867D-79C6997BD6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93" y="5242466"/>
            <a:ext cx="193096" cy="19309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377C10E-7CA8-4546-8072-019F649EB9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06" y="5435563"/>
            <a:ext cx="246956" cy="2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2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0"/>
          </p:nvPr>
        </p:nvSpPr>
        <p:spPr>
          <a:xfrm>
            <a:off x="1450975" y="1936376"/>
            <a:ext cx="9290050" cy="379767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Constructores con notación funcional</a:t>
            </a:r>
          </a:p>
          <a:p>
            <a:pPr marL="342900" indent="-342900">
              <a:buAutoNum type="arabicPeriod"/>
            </a:pPr>
            <a:r>
              <a:rPr lang="es-ES" sz="2800" dirty="0">
                <a:solidFill>
                  <a:schemeClr val="tx1"/>
                </a:solidFill>
              </a:rPr>
              <a:t>Ejemplos trabajando con </a:t>
            </a:r>
            <a:r>
              <a:rPr lang="es-ES" sz="2800" dirty="0" err="1">
                <a:solidFill>
                  <a:schemeClr val="tx1"/>
                </a:solidFill>
              </a:rPr>
              <a:t>Stream</a:t>
            </a:r>
            <a:r>
              <a:rPr lang="es-ES" sz="2800" dirty="0">
                <a:solidFill>
                  <a:schemeClr val="tx1"/>
                </a:solidFill>
              </a:rPr>
              <a:t> y notaciones funcionales</a:t>
            </a:r>
          </a:p>
          <a:p>
            <a:pPr marL="342900" indent="-342900">
              <a:buAutoNum type="arabicPeriod"/>
            </a:pP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5" name="CuadroTexto 4">
            <a:hlinkClick r:id="rId3"/>
            <a:extLst>
              <a:ext uri="{FF2B5EF4-FFF2-40B4-BE49-F238E27FC236}">
                <a16:creationId xmlns:a16="http://schemas.microsoft.com/office/drawing/2014/main" id="{EC681AB5-579F-47E1-A344-70CBDFBF8009}"/>
              </a:ext>
            </a:extLst>
          </p:cNvPr>
          <p:cNvSpPr txBox="1"/>
          <p:nvPr/>
        </p:nvSpPr>
        <p:spPr>
          <a:xfrm>
            <a:off x="1211161" y="5295275"/>
            <a:ext cx="11056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https://github.com/Tokio-School/Programacion-Java-Ejemplos-y-Ejercicios-no-obligatorios</a:t>
            </a:r>
            <a:r>
              <a:rPr lang="es-ES" dirty="0">
                <a:hlinkClick r:id="rId3"/>
              </a:rPr>
              <a:t>.git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83F229-42FC-4A1A-BA5E-65A6DB0B67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58" y="5556281"/>
            <a:ext cx="1317677" cy="10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Stream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8338" y="1952173"/>
            <a:ext cx="9290050" cy="435532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Secuencia de elementos que admite operaciones de agregación y procesamiento en forma de una </a:t>
            </a:r>
            <a:r>
              <a:rPr lang="es-ES" sz="2400" b="1" dirty="0">
                <a:solidFill>
                  <a:schemeClr val="tx1"/>
                </a:solidFill>
              </a:rPr>
              <a:t>secuencia de elementos de datos</a:t>
            </a:r>
            <a:r>
              <a:rPr lang="es-ES" sz="2400" dirty="0">
                <a:solidFill>
                  <a:schemeClr val="tx1"/>
                </a:solidFill>
              </a:rPr>
              <a:t>. Introducido en Java 8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Admiten filtrado, mapeo y ordenamiento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forEach</a:t>
            </a:r>
            <a:r>
              <a:rPr lang="en-US" sz="2400" dirty="0">
                <a:solidFill>
                  <a:schemeClr val="tx1"/>
                </a:solidFill>
              </a:rPr>
              <a:t>, collect y reduce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Los </a:t>
            </a:r>
            <a:r>
              <a:rPr lang="es-ES" sz="2400" dirty="0" err="1">
                <a:solidFill>
                  <a:schemeClr val="tx1"/>
                </a:solidFill>
              </a:rPr>
              <a:t>streams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b="1" dirty="0">
                <a:solidFill>
                  <a:schemeClr val="tx1"/>
                </a:solidFill>
              </a:rPr>
              <a:t>son inmutables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No puedes recorrer directamente un </a:t>
            </a:r>
            <a:r>
              <a:rPr lang="es-ES" sz="2400" dirty="0" err="1">
                <a:solidFill>
                  <a:schemeClr val="tx1"/>
                </a:solidFill>
              </a:rPr>
              <a:t>Stream</a:t>
            </a:r>
            <a:r>
              <a:rPr lang="es-ES" sz="2400" dirty="0">
                <a:solidFill>
                  <a:schemeClr val="tx1"/>
                </a:solidFill>
              </a:rPr>
              <a:t> de la misma manera que recorres una colección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s-ES" sz="24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114E13-99CC-40A8-BA14-CCD6A0011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259" y="674280"/>
            <a:ext cx="30480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9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Stream</a:t>
            </a:r>
            <a:r>
              <a:rPr lang="es-ES" dirty="0">
                <a:solidFill>
                  <a:schemeClr val="tx1"/>
                </a:solidFill>
              </a:rPr>
              <a:t>&lt;T&gt;</a:t>
            </a: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5" y="1756229"/>
            <a:ext cx="9290050" cy="4509659"/>
          </a:xfrm>
        </p:spPr>
        <p:txBody>
          <a:bodyPr>
            <a:normAutofit fontScale="62500" lnSpcReduction="20000"/>
          </a:bodyPr>
          <a:lstStyle/>
          <a:p>
            <a:pPr marL="396000" indent="-34290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s-ES" sz="2400" dirty="0">
                <a:solidFill>
                  <a:schemeClr val="tx1"/>
                </a:solidFill>
              </a:rPr>
              <a:t>Son de un solo uso, lo que significa que una vez que se ha realizado una operación terminal en un </a:t>
            </a:r>
            <a:r>
              <a:rPr lang="es-ES" sz="2400" dirty="0" err="1">
                <a:solidFill>
                  <a:schemeClr val="tx1"/>
                </a:solidFill>
              </a:rPr>
              <a:t>stream</a:t>
            </a:r>
            <a:r>
              <a:rPr lang="es-ES" sz="2400" dirty="0">
                <a:solidFill>
                  <a:schemeClr val="tx1"/>
                </a:solidFill>
              </a:rPr>
              <a:t>, como </a:t>
            </a:r>
            <a:r>
              <a:rPr lang="es-ES" sz="2400" dirty="0" err="1">
                <a:solidFill>
                  <a:schemeClr val="tx1"/>
                </a:solidFill>
              </a:rPr>
              <a:t>collect</a:t>
            </a:r>
            <a:r>
              <a:rPr lang="es-ES" sz="2400" dirty="0">
                <a:solidFill>
                  <a:schemeClr val="tx1"/>
                </a:solidFill>
              </a:rPr>
              <a:t>(), </a:t>
            </a:r>
            <a:r>
              <a:rPr lang="es-ES" sz="2400" dirty="0" err="1">
                <a:solidFill>
                  <a:schemeClr val="tx1"/>
                </a:solidFill>
              </a:rPr>
              <a:t>forEach</a:t>
            </a:r>
            <a:r>
              <a:rPr lang="es-ES" sz="2400" dirty="0">
                <a:solidFill>
                  <a:schemeClr val="tx1"/>
                </a:solidFill>
              </a:rPr>
              <a:t>(), </a:t>
            </a:r>
            <a:r>
              <a:rPr lang="es-ES" sz="2400" dirty="0" err="1">
                <a:solidFill>
                  <a:schemeClr val="tx1"/>
                </a:solidFill>
              </a:rPr>
              <a:t>count</a:t>
            </a:r>
            <a:r>
              <a:rPr lang="es-ES" sz="2400" dirty="0">
                <a:solidFill>
                  <a:schemeClr val="tx1"/>
                </a:solidFill>
              </a:rPr>
              <a:t>(), etc., el </a:t>
            </a:r>
            <a:r>
              <a:rPr lang="es-ES" sz="2400" dirty="0" err="1">
                <a:solidFill>
                  <a:schemeClr val="tx1"/>
                </a:solidFill>
              </a:rPr>
              <a:t>stream</a:t>
            </a:r>
            <a:r>
              <a:rPr lang="es-ES" sz="2400" dirty="0">
                <a:solidFill>
                  <a:schemeClr val="tx1"/>
                </a:solidFill>
              </a:rPr>
              <a:t> se considera cerrado y no puede volver a utilizarse. </a:t>
            </a:r>
            <a:r>
              <a:rPr lang="es-ES" sz="2400" dirty="0" err="1">
                <a:solidFill>
                  <a:schemeClr val="tx1"/>
                </a:solidFill>
              </a:rPr>
              <a:t>Ej</a:t>
            </a:r>
            <a:r>
              <a:rPr lang="es-ES" sz="2400" dirty="0">
                <a:solidFill>
                  <a:schemeClr val="tx1"/>
                </a:solidFill>
              </a:rPr>
              <a:t> de error.: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Stream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&lt;Persona&gt; </a:t>
            </a:r>
            <a:r>
              <a:rPr lang="es-ES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personas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Stream.</a:t>
            </a:r>
            <a:r>
              <a:rPr lang="es-ES" sz="18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of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Persona(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"Juan"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"Rodriguez"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,33),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Persona(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"Marcos"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"Alonso"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,22),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Persona(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"María"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"Gutierrez"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,18),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Persona(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"Victor"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"Vergel"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,21)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&lt;Persona&gt; </a:t>
            </a:r>
            <a:r>
              <a:rPr lang="es-ES" sz="1800" u="sng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aPartirDeStream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s-ES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personas</a:t>
            </a:r>
            <a:endParaRPr lang="es-E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-&gt; </a:t>
            </a:r>
            <a:r>
              <a:rPr lang="es-E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.getNombre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contains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"i"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map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-&gt; </a:t>
            </a:r>
            <a:r>
              <a:rPr lang="es-ES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Persona(</a:t>
            </a:r>
            <a:r>
              <a:rPr lang="es-E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.getNombre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toUpperCase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 </a:t>
            </a:r>
            <a:r>
              <a:rPr lang="es-E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.getApellido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 </a:t>
            </a:r>
            <a:r>
              <a:rPr lang="es-E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.getEdad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collect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Collectors.</a:t>
            </a:r>
            <a:r>
              <a:rPr lang="es-ES" sz="18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toList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s-ES" sz="1800" u="sng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aPartirDeStream2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s-E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personas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.filter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-&gt; </a:t>
            </a:r>
            <a:r>
              <a:rPr lang="es-E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.getNombre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contains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"i"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map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-&gt; </a:t>
            </a:r>
            <a:r>
              <a:rPr lang="es-ES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.getNombre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toUpperCase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collect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Collectors.</a:t>
            </a:r>
            <a:r>
              <a:rPr lang="es-ES" sz="18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toList</a:t>
            </a:r>
            <a:r>
              <a:rPr lang="es-E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114E13-99CC-40A8-BA14-CCD6A0011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39" y="674280"/>
            <a:ext cx="30480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9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Métodos </a:t>
            </a:r>
            <a:r>
              <a:rPr lang="es-ES" dirty="0" err="1">
                <a:solidFill>
                  <a:schemeClr val="tx1"/>
                </a:solidFill>
              </a:rPr>
              <a:t>Stream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4" y="1756229"/>
            <a:ext cx="9423351" cy="4757113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map</a:t>
            </a:r>
            <a:r>
              <a:rPr lang="es-ES" sz="2400" b="1" dirty="0">
                <a:solidFill>
                  <a:schemeClr val="tx1"/>
                </a:solidFill>
              </a:rPr>
              <a:t>(</a:t>
            </a:r>
            <a:r>
              <a:rPr lang="es-ES" sz="2400" b="1" dirty="0" err="1">
                <a:solidFill>
                  <a:schemeClr val="tx1"/>
                </a:solidFill>
              </a:rPr>
              <a:t>Function</a:t>
            </a:r>
            <a:r>
              <a:rPr lang="es-ES" sz="2400" b="1" dirty="0">
                <a:solidFill>
                  <a:schemeClr val="tx1"/>
                </a:solidFill>
              </a:rPr>
              <a:t>): </a:t>
            </a:r>
            <a:r>
              <a:rPr lang="es-ES" sz="1600" dirty="0">
                <a:solidFill>
                  <a:schemeClr val="tx1"/>
                </a:solidFill>
              </a:rPr>
              <a:t>Transforma cada elemento del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aplicando una función a cada uno de ellos. Ejemplo, convertir a otro tipo dato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filter</a:t>
            </a:r>
            <a:r>
              <a:rPr lang="es-ES" sz="2400" b="1" dirty="0">
                <a:solidFill>
                  <a:schemeClr val="tx1"/>
                </a:solidFill>
              </a:rPr>
              <a:t>(</a:t>
            </a:r>
            <a:r>
              <a:rPr lang="es-ES" sz="2400" b="1" dirty="0" err="1">
                <a:solidFill>
                  <a:schemeClr val="tx1"/>
                </a:solidFill>
              </a:rPr>
              <a:t>Predicate</a:t>
            </a:r>
            <a:r>
              <a:rPr lang="es-ES" sz="2400" b="1" dirty="0">
                <a:solidFill>
                  <a:schemeClr val="tx1"/>
                </a:solidFill>
              </a:rPr>
              <a:t>): </a:t>
            </a:r>
            <a:r>
              <a:rPr lang="es-ES" sz="1600" dirty="0">
                <a:solidFill>
                  <a:schemeClr val="tx1"/>
                </a:solidFill>
              </a:rPr>
              <a:t>Filtra los elementos del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basándose en un predicado. </a:t>
            </a:r>
            <a:endParaRPr lang="es-E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1600" dirty="0">
                <a:solidFill>
                  <a:schemeClr val="tx1"/>
                </a:solidFill>
              </a:rPr>
              <a:t>elementos del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utilizando un operador binario. Útil en sumas, </a:t>
            </a:r>
            <a:r>
              <a:rPr lang="es-ES" sz="1600" dirty="0" err="1">
                <a:solidFill>
                  <a:schemeClr val="tx1"/>
                </a:solidFill>
              </a:rPr>
              <a:t>max</a:t>
            </a:r>
            <a:r>
              <a:rPr lang="es-ES" sz="1600" dirty="0">
                <a:solidFill>
                  <a:schemeClr val="tx1"/>
                </a:solidFill>
              </a:rPr>
              <a:t>, min .. etc.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flatMap</a:t>
            </a:r>
            <a:r>
              <a:rPr lang="es-ES" sz="2400" b="1" dirty="0">
                <a:solidFill>
                  <a:schemeClr val="tx1"/>
                </a:solidFill>
              </a:rPr>
              <a:t> (</a:t>
            </a:r>
            <a:r>
              <a:rPr lang="es-ES" sz="2400" b="1" dirty="0" err="1">
                <a:solidFill>
                  <a:schemeClr val="tx1"/>
                </a:solidFill>
              </a:rPr>
              <a:t>Function</a:t>
            </a:r>
            <a:r>
              <a:rPr lang="es-ES" sz="2400" b="1" dirty="0">
                <a:solidFill>
                  <a:schemeClr val="tx1"/>
                </a:solidFill>
              </a:rPr>
              <a:t>): </a:t>
            </a:r>
            <a:r>
              <a:rPr lang="es-ES" sz="1600" dirty="0">
                <a:solidFill>
                  <a:schemeClr val="tx1"/>
                </a:solidFill>
              </a:rPr>
              <a:t>Transforma cada elemento del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en un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de otros elementos y luego los combina en un solo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peek</a:t>
            </a:r>
            <a:r>
              <a:rPr lang="es-ES" sz="2400" b="1" dirty="0">
                <a:solidFill>
                  <a:schemeClr val="tx1"/>
                </a:solidFill>
              </a:rPr>
              <a:t>(</a:t>
            </a:r>
            <a:r>
              <a:rPr lang="es-ES" sz="2400" b="1" dirty="0" err="1">
                <a:solidFill>
                  <a:schemeClr val="tx1"/>
                </a:solidFill>
              </a:rPr>
              <a:t>Consumer</a:t>
            </a:r>
            <a:r>
              <a:rPr lang="es-ES" sz="2400" b="1" dirty="0">
                <a:solidFill>
                  <a:schemeClr val="tx1"/>
                </a:solidFill>
              </a:rPr>
              <a:t>) : </a:t>
            </a:r>
            <a:r>
              <a:rPr lang="es-ES" sz="1600" dirty="0">
                <a:solidFill>
                  <a:schemeClr val="tx1"/>
                </a:solidFill>
              </a:rPr>
              <a:t>Devuelve un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aplicando una acción sobre cada elemento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concat</a:t>
            </a:r>
            <a:r>
              <a:rPr lang="es-ES" sz="2400" b="1" dirty="0">
                <a:solidFill>
                  <a:schemeClr val="tx1"/>
                </a:solidFill>
              </a:rPr>
              <a:t>(</a:t>
            </a:r>
            <a:r>
              <a:rPr lang="es-ES" sz="2400" b="1" dirty="0" err="1">
                <a:solidFill>
                  <a:schemeClr val="tx1"/>
                </a:solidFill>
              </a:rPr>
              <a:t>Sream</a:t>
            </a:r>
            <a:r>
              <a:rPr lang="es-ES" sz="2400" b="1" dirty="0">
                <a:solidFill>
                  <a:schemeClr val="tx1"/>
                </a:solidFill>
              </a:rPr>
              <a:t> , </a:t>
            </a: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) : </a:t>
            </a:r>
            <a:r>
              <a:rPr lang="es-ES" sz="1600" dirty="0">
                <a:solidFill>
                  <a:schemeClr val="tx1"/>
                </a:solidFill>
              </a:rPr>
              <a:t>Une dos conjuntos de datos en uno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generate</a:t>
            </a:r>
            <a:r>
              <a:rPr lang="es-ES" sz="2400" b="1" dirty="0">
                <a:solidFill>
                  <a:schemeClr val="tx1"/>
                </a:solidFill>
              </a:rPr>
              <a:t>(</a:t>
            </a:r>
            <a:r>
              <a:rPr lang="es-ES" sz="2400" b="1" dirty="0" err="1">
                <a:solidFill>
                  <a:schemeClr val="tx1"/>
                </a:solidFill>
              </a:rPr>
              <a:t>Supplier</a:t>
            </a:r>
            <a:r>
              <a:rPr lang="es-ES" sz="2400" b="1" dirty="0">
                <a:solidFill>
                  <a:schemeClr val="tx1"/>
                </a:solidFill>
              </a:rPr>
              <a:t>) : </a:t>
            </a:r>
            <a:r>
              <a:rPr lang="es-ES" sz="1600" dirty="0">
                <a:solidFill>
                  <a:schemeClr val="tx1"/>
                </a:solidFill>
              </a:rPr>
              <a:t>Une dos conjuntos de datos en uno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limit</a:t>
            </a:r>
            <a:r>
              <a:rPr lang="es-ES" sz="2400" b="1" dirty="0">
                <a:solidFill>
                  <a:schemeClr val="tx1"/>
                </a:solidFill>
              </a:rPr>
              <a:t>(numero) : </a:t>
            </a:r>
            <a:r>
              <a:rPr lang="es-ES" sz="1600" dirty="0">
                <a:solidFill>
                  <a:schemeClr val="tx1"/>
                </a:solidFill>
              </a:rPr>
              <a:t>Evita que se generen más del número de ocasiones indicado.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iterate</a:t>
            </a:r>
            <a:r>
              <a:rPr lang="es-ES" sz="2400" b="1" dirty="0">
                <a:solidFill>
                  <a:schemeClr val="tx1"/>
                </a:solidFill>
              </a:rPr>
              <a:t>(</a:t>
            </a:r>
            <a:r>
              <a:rPr lang="es-ES" sz="2400" b="1" dirty="0" err="1">
                <a:solidFill>
                  <a:schemeClr val="tx1"/>
                </a:solidFill>
              </a:rPr>
              <a:t>seed</a:t>
            </a:r>
            <a:r>
              <a:rPr lang="es-ES" sz="2400" b="1" dirty="0">
                <a:solidFill>
                  <a:schemeClr val="tx1"/>
                </a:solidFill>
              </a:rPr>
              <a:t>, </a:t>
            </a:r>
            <a:r>
              <a:rPr lang="es-ES" sz="2400" b="1" dirty="0" err="1">
                <a:solidFill>
                  <a:schemeClr val="tx1"/>
                </a:solidFill>
              </a:rPr>
              <a:t>UnaryOperator</a:t>
            </a:r>
            <a:r>
              <a:rPr lang="es-ES" sz="2400" b="1" dirty="0">
                <a:solidFill>
                  <a:schemeClr val="tx1"/>
                </a:solidFill>
              </a:rPr>
              <a:t>) :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Stream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distinct</a:t>
            </a:r>
            <a:r>
              <a:rPr lang="es-ES" sz="2400" b="1" dirty="0">
                <a:solidFill>
                  <a:schemeClr val="tx1"/>
                </a:solidFill>
              </a:rPr>
              <a:t>() : </a:t>
            </a:r>
            <a:r>
              <a:rPr lang="es-ES" sz="1600" dirty="0">
                <a:solidFill>
                  <a:schemeClr val="tx1"/>
                </a:solidFill>
              </a:rPr>
              <a:t>devuelve sólo los diferentes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s-ES" sz="24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s-E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s-E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s-E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s-E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2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Métodos terminales </a:t>
            </a:r>
            <a:r>
              <a:rPr lang="es-ES" dirty="0" err="1">
                <a:solidFill>
                  <a:schemeClr val="tx1"/>
                </a:solidFill>
              </a:rPr>
              <a:t>Stream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4" y="1756229"/>
            <a:ext cx="9423351" cy="475711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200" b="1" dirty="0" err="1">
                <a:solidFill>
                  <a:schemeClr val="tx1"/>
                </a:solidFill>
              </a:rPr>
              <a:t>long</a:t>
            </a:r>
            <a:r>
              <a:rPr lang="es-ES" sz="2200" b="1" dirty="0">
                <a:solidFill>
                  <a:schemeClr val="tx1"/>
                </a:solidFill>
              </a:rPr>
              <a:t> </a:t>
            </a:r>
            <a:r>
              <a:rPr lang="es-ES" sz="2200" b="1" dirty="0" err="1">
                <a:solidFill>
                  <a:schemeClr val="tx1"/>
                </a:solidFill>
              </a:rPr>
              <a:t>count</a:t>
            </a:r>
            <a:r>
              <a:rPr lang="es-ES" sz="2200" b="1" dirty="0">
                <a:solidFill>
                  <a:schemeClr val="tx1"/>
                </a:solidFill>
              </a:rPr>
              <a:t>() : </a:t>
            </a:r>
            <a:r>
              <a:rPr lang="es-ES" sz="1600" dirty="0">
                <a:solidFill>
                  <a:schemeClr val="tx1"/>
                </a:solidFill>
              </a:rPr>
              <a:t>Número de elementos del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200" b="1" dirty="0" err="1">
                <a:solidFill>
                  <a:schemeClr val="tx1"/>
                </a:solidFill>
              </a:rPr>
              <a:t>long</a:t>
            </a:r>
            <a:r>
              <a:rPr lang="es-ES" sz="2200" b="1" dirty="0">
                <a:solidFill>
                  <a:schemeClr val="tx1"/>
                </a:solidFill>
              </a:rPr>
              <a:t> sum() : </a:t>
            </a:r>
            <a:r>
              <a:rPr lang="es-ES" sz="1600" dirty="0">
                <a:solidFill>
                  <a:schemeClr val="tx1"/>
                </a:solidFill>
              </a:rPr>
              <a:t>Suma de elementos del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en un </a:t>
            </a:r>
            <a:r>
              <a:rPr lang="es-ES" sz="1600" dirty="0" err="1">
                <a:solidFill>
                  <a:schemeClr val="tx1"/>
                </a:solidFill>
              </a:rPr>
              <a:t>long</a:t>
            </a:r>
            <a:r>
              <a:rPr lang="es-ES" sz="1600" dirty="0">
                <a:solidFill>
                  <a:schemeClr val="tx1"/>
                </a:solidFill>
              </a:rPr>
              <a:t>. </a:t>
            </a:r>
            <a:r>
              <a:rPr lang="es-ES" sz="1600" u="sng" dirty="0">
                <a:solidFill>
                  <a:schemeClr val="tx1"/>
                </a:solidFill>
              </a:rPr>
              <a:t>Ojo, es un método de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u="sng" dirty="0" err="1">
                <a:solidFill>
                  <a:schemeClr val="tx1"/>
                </a:solidFill>
              </a:rPr>
              <a:t>IntStream</a:t>
            </a:r>
            <a:r>
              <a:rPr lang="es-ES" sz="1600" u="sng" dirty="0">
                <a:solidFill>
                  <a:schemeClr val="tx1"/>
                </a:solidFill>
              </a:rPr>
              <a:t>, </a:t>
            </a:r>
            <a:r>
              <a:rPr lang="es-ES" sz="1600" u="sng" dirty="0" err="1">
                <a:solidFill>
                  <a:schemeClr val="tx1"/>
                </a:solidFill>
              </a:rPr>
              <a:t>DoubleStream</a:t>
            </a:r>
            <a:r>
              <a:rPr lang="es-ES" sz="1600" u="sng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debemos hacer .</a:t>
            </a:r>
            <a:r>
              <a:rPr lang="es-ES" sz="1600" dirty="0" err="1">
                <a:solidFill>
                  <a:schemeClr val="tx1"/>
                </a:solidFill>
              </a:rPr>
              <a:t>mapToDouble</a:t>
            </a:r>
            <a:r>
              <a:rPr lang="es-ES" sz="1600" dirty="0">
                <a:solidFill>
                  <a:schemeClr val="tx1"/>
                </a:solidFill>
              </a:rPr>
              <a:t> /</a:t>
            </a:r>
            <a:r>
              <a:rPr lang="es-ES" sz="1600" dirty="0" err="1">
                <a:solidFill>
                  <a:schemeClr val="tx1"/>
                </a:solidFill>
              </a:rPr>
              <a:t>Int</a:t>
            </a:r>
            <a:r>
              <a:rPr lang="es-ES" sz="1600" dirty="0">
                <a:solidFill>
                  <a:schemeClr val="tx1"/>
                </a:solidFill>
              </a:rPr>
              <a:t> lo que </a:t>
            </a:r>
            <a:r>
              <a:rPr lang="es-ES" sz="1600" dirty="0" err="1">
                <a:solidFill>
                  <a:schemeClr val="tx1"/>
                </a:solidFill>
              </a:rPr>
              <a:t>que</a:t>
            </a:r>
            <a:r>
              <a:rPr lang="es-ES" sz="1600" dirty="0">
                <a:solidFill>
                  <a:schemeClr val="tx1"/>
                </a:solidFill>
              </a:rPr>
              <a:t> necesitemos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200" b="1" dirty="0" err="1">
                <a:solidFill>
                  <a:schemeClr val="tx1"/>
                </a:solidFill>
              </a:rPr>
              <a:t>Optional</a:t>
            </a:r>
            <a:r>
              <a:rPr lang="es-ES" sz="2200" b="1" dirty="0">
                <a:solidFill>
                  <a:schemeClr val="tx1"/>
                </a:solidFill>
              </a:rPr>
              <a:t>&lt;T&gt; </a:t>
            </a:r>
            <a:r>
              <a:rPr lang="es-ES" sz="2200" b="1" dirty="0" err="1">
                <a:solidFill>
                  <a:schemeClr val="tx1"/>
                </a:solidFill>
              </a:rPr>
              <a:t>max</a:t>
            </a:r>
            <a:r>
              <a:rPr lang="es-ES" sz="2200" b="1" dirty="0">
                <a:solidFill>
                  <a:schemeClr val="tx1"/>
                </a:solidFill>
              </a:rPr>
              <a:t>() : </a:t>
            </a:r>
            <a:r>
              <a:rPr lang="es-ES" sz="1600" dirty="0">
                <a:solidFill>
                  <a:schemeClr val="tx1"/>
                </a:solidFill>
              </a:rPr>
              <a:t>Suma de elementos del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en un </a:t>
            </a:r>
            <a:r>
              <a:rPr lang="es-ES" sz="1600" dirty="0" err="1">
                <a:solidFill>
                  <a:schemeClr val="tx1"/>
                </a:solidFill>
              </a:rPr>
              <a:t>long</a:t>
            </a:r>
            <a:r>
              <a:rPr lang="es-ES" sz="1600" dirty="0">
                <a:solidFill>
                  <a:schemeClr val="tx1"/>
                </a:solidFill>
              </a:rPr>
              <a:t>. Ojo, es un método de </a:t>
            </a:r>
            <a:r>
              <a:rPr lang="es-ES" sz="1600" dirty="0" err="1">
                <a:solidFill>
                  <a:schemeClr val="tx1"/>
                </a:solidFill>
              </a:rPr>
              <a:t>IntStream</a:t>
            </a:r>
            <a:r>
              <a:rPr lang="es-ES" sz="1600" dirty="0">
                <a:solidFill>
                  <a:schemeClr val="tx1"/>
                </a:solidFill>
              </a:rPr>
              <a:t>, </a:t>
            </a:r>
            <a:r>
              <a:rPr lang="es-ES" sz="1600" dirty="0" err="1">
                <a:solidFill>
                  <a:schemeClr val="tx1"/>
                </a:solidFill>
              </a:rPr>
              <a:t>DoubleStream</a:t>
            </a:r>
            <a:r>
              <a:rPr lang="es-ES" sz="1600" dirty="0">
                <a:solidFill>
                  <a:schemeClr val="tx1"/>
                </a:solidFill>
              </a:rPr>
              <a:t> debemos hacer .</a:t>
            </a:r>
            <a:r>
              <a:rPr lang="es-ES" sz="1600" dirty="0" err="1">
                <a:solidFill>
                  <a:schemeClr val="tx1"/>
                </a:solidFill>
              </a:rPr>
              <a:t>mapToDouble</a:t>
            </a:r>
            <a:r>
              <a:rPr lang="es-ES" sz="1600" dirty="0">
                <a:solidFill>
                  <a:schemeClr val="tx1"/>
                </a:solidFill>
              </a:rPr>
              <a:t> /</a:t>
            </a:r>
            <a:r>
              <a:rPr lang="es-ES" sz="1600" dirty="0" err="1">
                <a:solidFill>
                  <a:schemeClr val="tx1"/>
                </a:solidFill>
              </a:rPr>
              <a:t>Int</a:t>
            </a:r>
            <a:r>
              <a:rPr lang="es-ES" sz="1600" dirty="0">
                <a:solidFill>
                  <a:schemeClr val="tx1"/>
                </a:solidFill>
              </a:rPr>
              <a:t> lo que </a:t>
            </a:r>
            <a:r>
              <a:rPr lang="es-ES" sz="1600" dirty="0" err="1">
                <a:solidFill>
                  <a:schemeClr val="tx1"/>
                </a:solidFill>
              </a:rPr>
              <a:t>que</a:t>
            </a:r>
            <a:r>
              <a:rPr lang="es-ES" sz="1600" dirty="0">
                <a:solidFill>
                  <a:schemeClr val="tx1"/>
                </a:solidFill>
              </a:rPr>
              <a:t> necesitemos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200" b="1" dirty="0" err="1">
                <a:solidFill>
                  <a:schemeClr val="tx1"/>
                </a:solidFill>
              </a:rPr>
              <a:t>List</a:t>
            </a:r>
            <a:r>
              <a:rPr lang="es-ES" sz="2200" b="1" dirty="0">
                <a:solidFill>
                  <a:schemeClr val="tx1"/>
                </a:solidFill>
              </a:rPr>
              <a:t>&lt;&gt; </a:t>
            </a:r>
            <a:r>
              <a:rPr lang="es-ES" sz="2200" b="1" dirty="0" err="1">
                <a:solidFill>
                  <a:schemeClr val="tx1"/>
                </a:solidFill>
              </a:rPr>
              <a:t>collect</a:t>
            </a:r>
            <a:r>
              <a:rPr lang="es-ES" sz="2200" b="1" dirty="0">
                <a:solidFill>
                  <a:schemeClr val="tx1"/>
                </a:solidFill>
              </a:rPr>
              <a:t>(</a:t>
            </a:r>
            <a:r>
              <a:rPr lang="es-ES" sz="2200" b="1" dirty="0" err="1">
                <a:solidFill>
                  <a:schemeClr val="tx1"/>
                </a:solidFill>
              </a:rPr>
              <a:t>Collector</a:t>
            </a:r>
            <a:r>
              <a:rPr lang="es-ES" sz="2200" b="1" dirty="0">
                <a:solidFill>
                  <a:schemeClr val="tx1"/>
                </a:solidFill>
              </a:rPr>
              <a:t>): </a:t>
            </a:r>
            <a:r>
              <a:rPr lang="es-ES" sz="1600" dirty="0">
                <a:solidFill>
                  <a:schemeClr val="tx1"/>
                </a:solidFill>
              </a:rPr>
              <a:t>Realiza una operación final en el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 para recopilar los elementos en una estructura de datos concreta, como una lista, conjunto o mapa.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200" b="1" dirty="0" err="1">
                <a:solidFill>
                  <a:schemeClr val="tx1"/>
                </a:solidFill>
              </a:rPr>
              <a:t>void</a:t>
            </a:r>
            <a:r>
              <a:rPr lang="es-ES" sz="2200" b="1" dirty="0">
                <a:solidFill>
                  <a:schemeClr val="tx1"/>
                </a:solidFill>
              </a:rPr>
              <a:t> </a:t>
            </a:r>
            <a:r>
              <a:rPr lang="es-ES" sz="2200" b="1" dirty="0" err="1">
                <a:solidFill>
                  <a:schemeClr val="tx1"/>
                </a:solidFill>
              </a:rPr>
              <a:t>forEach</a:t>
            </a:r>
            <a:r>
              <a:rPr lang="es-ES" sz="2200" b="1" dirty="0">
                <a:solidFill>
                  <a:schemeClr val="tx1"/>
                </a:solidFill>
              </a:rPr>
              <a:t>(</a:t>
            </a:r>
            <a:r>
              <a:rPr lang="es-ES" sz="2200" b="1" dirty="0" err="1">
                <a:solidFill>
                  <a:schemeClr val="tx1"/>
                </a:solidFill>
              </a:rPr>
              <a:t>Consumer</a:t>
            </a:r>
            <a:r>
              <a:rPr lang="es-ES" sz="2200" b="1" dirty="0">
                <a:solidFill>
                  <a:schemeClr val="tx1"/>
                </a:solidFill>
              </a:rPr>
              <a:t>): </a:t>
            </a:r>
            <a:r>
              <a:rPr lang="es-ES" sz="1600" dirty="0">
                <a:solidFill>
                  <a:schemeClr val="tx1"/>
                </a:solidFill>
              </a:rPr>
              <a:t>Ejecuta una acción para cada elemento del </a:t>
            </a:r>
            <a:r>
              <a:rPr lang="es-ES" sz="1600" dirty="0" err="1">
                <a:solidFill>
                  <a:schemeClr val="tx1"/>
                </a:solidFill>
              </a:rPr>
              <a:t>Stream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200" b="1" dirty="0" err="1">
                <a:solidFill>
                  <a:schemeClr val="tx1"/>
                </a:solidFill>
              </a:rPr>
              <a:t>Optional</a:t>
            </a:r>
            <a:r>
              <a:rPr lang="es-ES" sz="2200" b="1" dirty="0">
                <a:solidFill>
                  <a:schemeClr val="tx1"/>
                </a:solidFill>
              </a:rPr>
              <a:t>&lt;T&gt; reduce(</a:t>
            </a:r>
            <a:r>
              <a:rPr lang="es-ES" sz="2200" b="1" dirty="0" err="1">
                <a:solidFill>
                  <a:schemeClr val="tx1"/>
                </a:solidFill>
              </a:rPr>
              <a:t>BinaryOperator</a:t>
            </a:r>
            <a:r>
              <a:rPr lang="es-ES" sz="2200" b="1" dirty="0">
                <a:solidFill>
                  <a:schemeClr val="tx1"/>
                </a:solidFill>
              </a:rPr>
              <a:t>): </a:t>
            </a:r>
            <a:r>
              <a:rPr lang="es-ES" sz="1600" dirty="0">
                <a:solidFill>
                  <a:schemeClr val="tx1"/>
                </a:solidFill>
              </a:rPr>
              <a:t>Realiza una reducción a un solo dato. </a:t>
            </a:r>
            <a:r>
              <a:rPr lang="es-ES" sz="2200" dirty="0" err="1">
                <a:solidFill>
                  <a:schemeClr val="tx1"/>
                </a:solidFill>
              </a:rPr>
              <a:t>Optional</a:t>
            </a:r>
            <a:r>
              <a:rPr lang="es-ES" sz="2200" dirty="0">
                <a:solidFill>
                  <a:schemeClr val="tx1"/>
                </a:solidFill>
              </a:rPr>
              <a:t>&lt;T&gt; -&gt; </a:t>
            </a:r>
            <a:r>
              <a:rPr lang="es-ES" sz="1600" dirty="0">
                <a:solidFill>
                  <a:schemeClr val="tx1"/>
                </a:solidFill>
              </a:rPr>
              <a:t>Tipo de dato que contiene o no un T, evita excepciones  </a:t>
            </a:r>
            <a:r>
              <a:rPr lang="es-ES" sz="1600" dirty="0" err="1">
                <a:solidFill>
                  <a:schemeClr val="tx1"/>
                </a:solidFill>
              </a:rPr>
              <a:t>null</a:t>
            </a:r>
            <a:endParaRPr lang="es-E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200" b="1" dirty="0" err="1">
                <a:solidFill>
                  <a:schemeClr val="tx1"/>
                </a:solidFill>
              </a:rPr>
              <a:t>boolean</a:t>
            </a:r>
            <a:r>
              <a:rPr lang="es-ES" sz="2200" b="1" dirty="0">
                <a:solidFill>
                  <a:schemeClr val="tx1"/>
                </a:solidFill>
              </a:rPr>
              <a:t> </a:t>
            </a:r>
            <a:r>
              <a:rPr lang="es-ES" sz="2200" b="1" dirty="0" err="1">
                <a:solidFill>
                  <a:schemeClr val="tx1"/>
                </a:solidFill>
              </a:rPr>
              <a:t>anyMatch</a:t>
            </a:r>
            <a:r>
              <a:rPr lang="es-ES" sz="2200" b="1" dirty="0">
                <a:solidFill>
                  <a:schemeClr val="tx1"/>
                </a:solidFill>
              </a:rPr>
              <a:t>(</a:t>
            </a:r>
            <a:r>
              <a:rPr lang="es-ES" sz="2200" b="1" dirty="0" err="1">
                <a:solidFill>
                  <a:schemeClr val="tx1"/>
                </a:solidFill>
              </a:rPr>
              <a:t>Predicate</a:t>
            </a:r>
            <a:r>
              <a:rPr lang="es-ES" sz="2200" b="1" dirty="0">
                <a:solidFill>
                  <a:schemeClr val="tx1"/>
                </a:solidFill>
              </a:rPr>
              <a:t>) / </a:t>
            </a:r>
            <a:r>
              <a:rPr lang="es-ES" sz="2200" b="1" dirty="0" err="1">
                <a:solidFill>
                  <a:schemeClr val="tx1"/>
                </a:solidFill>
              </a:rPr>
              <a:t>allMatch</a:t>
            </a:r>
            <a:r>
              <a:rPr lang="es-ES" sz="2200" b="1" dirty="0">
                <a:solidFill>
                  <a:schemeClr val="tx1"/>
                </a:solidFill>
              </a:rPr>
              <a:t> / </a:t>
            </a:r>
            <a:r>
              <a:rPr lang="es-ES" sz="2200" b="1" dirty="0" err="1">
                <a:solidFill>
                  <a:schemeClr val="tx1"/>
                </a:solidFill>
              </a:rPr>
              <a:t>noneMatch</a:t>
            </a:r>
            <a:r>
              <a:rPr lang="es-ES" sz="2200" dirty="0">
                <a:solidFill>
                  <a:schemeClr val="tx1"/>
                </a:solidFill>
              </a:rPr>
              <a:t>-</a:t>
            </a:r>
            <a:r>
              <a:rPr lang="es-ES" sz="1600" dirty="0">
                <a:solidFill>
                  <a:schemeClr val="tx1"/>
                </a:solidFill>
              </a:rPr>
              <a:t>&gt; Devuelve true o </a:t>
            </a:r>
            <a:r>
              <a:rPr lang="es-ES" sz="1600" dirty="0" err="1">
                <a:solidFill>
                  <a:schemeClr val="tx1"/>
                </a:solidFill>
              </a:rPr>
              <a:t>flase</a:t>
            </a:r>
            <a:r>
              <a:rPr lang="es-ES" sz="1600" dirty="0">
                <a:solidFill>
                  <a:schemeClr val="tx1"/>
                </a:solidFill>
              </a:rPr>
              <a:t> según cumpla o no la condición.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1600" dirty="0" err="1">
                <a:solidFill>
                  <a:schemeClr val="tx1"/>
                </a:solidFill>
              </a:rPr>
              <a:t>find</a:t>
            </a:r>
            <a:endParaRPr lang="es-E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6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Package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Function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5" y="1756229"/>
            <a:ext cx="9290050" cy="450965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Todas cumplen regla SAM (Single </a:t>
            </a:r>
            <a:r>
              <a:rPr lang="es-ES" dirty="0" err="1">
                <a:solidFill>
                  <a:schemeClr val="tx1"/>
                </a:solidFill>
              </a:rPr>
              <a:t>Abstract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Method</a:t>
            </a:r>
            <a:r>
              <a:rPr lang="es-E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413FDC-E00F-492D-A806-6148730A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92" y="755964"/>
            <a:ext cx="3677163" cy="10002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F74566-2C06-48E1-B91A-BBC921BA5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588" y="2355347"/>
            <a:ext cx="5623250" cy="34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3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Package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Function</a:t>
            </a:r>
            <a:r>
              <a:rPr lang="es-ES" dirty="0">
                <a:solidFill>
                  <a:schemeClr val="tx1"/>
                </a:solidFill>
              </a:rPr>
              <a:t>. Expresiones lambda</a:t>
            </a: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5" y="1756229"/>
            <a:ext cx="9290050" cy="450965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b="1" dirty="0" err="1">
                <a:solidFill>
                  <a:schemeClr val="tx1"/>
                </a:solidFill>
              </a:rPr>
              <a:t>Predicate</a:t>
            </a:r>
            <a:r>
              <a:rPr lang="es-ES" b="1" dirty="0">
                <a:solidFill>
                  <a:schemeClr val="tx1"/>
                </a:solidFill>
              </a:rPr>
              <a:t>: </a:t>
            </a:r>
            <a:r>
              <a:rPr lang="es-ES" dirty="0">
                <a:solidFill>
                  <a:schemeClr val="tx1"/>
                </a:solidFill>
              </a:rPr>
              <a:t>Evalúa una condición booleana.</a:t>
            </a:r>
          </a:p>
          <a:p>
            <a:pPr marL="1143000"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IntPredicate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LongPredicate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DoublePredicate</a:t>
            </a:r>
            <a:endParaRPr lang="es-E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Consumer</a:t>
            </a:r>
            <a:r>
              <a:rPr lang="es-ES" b="1" dirty="0">
                <a:solidFill>
                  <a:schemeClr val="tx1"/>
                </a:solidFill>
              </a:rPr>
              <a:t>: </a:t>
            </a:r>
            <a:r>
              <a:rPr lang="es-ES" dirty="0">
                <a:solidFill>
                  <a:schemeClr val="tx1"/>
                </a:solidFill>
              </a:rPr>
              <a:t>Acepta un input como entrada y no devuelve ningún resultado.</a:t>
            </a:r>
          </a:p>
          <a:p>
            <a:pPr marL="1143000"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IntConsumer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LongConsumer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DoubleConsumer</a:t>
            </a:r>
            <a:endParaRPr lang="es-E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Function</a:t>
            </a:r>
            <a:r>
              <a:rPr lang="es-ES" b="1" dirty="0">
                <a:solidFill>
                  <a:schemeClr val="tx1"/>
                </a:solidFill>
              </a:rPr>
              <a:t>: </a:t>
            </a:r>
            <a:r>
              <a:rPr lang="es-ES" dirty="0">
                <a:solidFill>
                  <a:schemeClr val="tx1"/>
                </a:solidFill>
              </a:rPr>
              <a:t>Acepta un input como entrada y devuelve un resultado</a:t>
            </a:r>
          </a:p>
          <a:p>
            <a:pPr marL="1143000"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IntFuntion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IntToDoubleFunction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IntToLongFunction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LongFunction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LongToDoubleFunction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Supplier</a:t>
            </a:r>
            <a:r>
              <a:rPr lang="es-ES" b="1" dirty="0">
                <a:solidFill>
                  <a:schemeClr val="tx1"/>
                </a:solidFill>
              </a:rPr>
              <a:t>: </a:t>
            </a:r>
            <a:r>
              <a:rPr lang="es-ES" dirty="0">
                <a:solidFill>
                  <a:schemeClr val="tx1"/>
                </a:solidFill>
              </a:rPr>
              <a:t>No acepta argumentos y devuelve un resultado (al contrario que </a:t>
            </a:r>
            <a:r>
              <a:rPr lang="es-ES" dirty="0" err="1">
                <a:solidFill>
                  <a:schemeClr val="tx1"/>
                </a:solidFill>
              </a:rPr>
              <a:t>Consumer</a:t>
            </a:r>
            <a:r>
              <a:rPr lang="es-ES" dirty="0">
                <a:solidFill>
                  <a:schemeClr val="tx1"/>
                </a:solidFill>
              </a:rPr>
              <a:t>)</a:t>
            </a:r>
          </a:p>
          <a:p>
            <a:pPr marL="1143000"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BooleanSupplier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IntSupplier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LongSupplier</a:t>
            </a:r>
            <a:r>
              <a:rPr lang="es-E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DoubleSupplier</a:t>
            </a:r>
            <a:endParaRPr lang="es-E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b="1" dirty="0" err="1">
                <a:solidFill>
                  <a:schemeClr val="tx1"/>
                </a:solidFill>
              </a:rPr>
              <a:t>BiPredicate</a:t>
            </a:r>
            <a:r>
              <a:rPr lang="es-ES" b="1" dirty="0">
                <a:solidFill>
                  <a:schemeClr val="tx1"/>
                </a:solidFill>
              </a:rPr>
              <a:t>: </a:t>
            </a:r>
            <a:r>
              <a:rPr lang="es-ES" dirty="0">
                <a:solidFill>
                  <a:schemeClr val="tx1"/>
                </a:solidFill>
              </a:rPr>
              <a:t>Versión de </a:t>
            </a:r>
            <a:r>
              <a:rPr lang="es-ES" dirty="0" err="1">
                <a:solidFill>
                  <a:schemeClr val="tx1"/>
                </a:solidFill>
              </a:rPr>
              <a:t>Predicate</a:t>
            </a:r>
            <a:r>
              <a:rPr lang="es-ES" dirty="0">
                <a:solidFill>
                  <a:schemeClr val="tx1"/>
                </a:solidFill>
              </a:rPr>
              <a:t> para dos argumentos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s-ES" b="1" dirty="0" err="1">
                <a:solidFill>
                  <a:schemeClr val="tx1"/>
                </a:solidFill>
              </a:rPr>
              <a:t>BiFunction</a:t>
            </a:r>
            <a:r>
              <a:rPr lang="es-ES" b="1" dirty="0">
                <a:solidFill>
                  <a:schemeClr val="tx1"/>
                </a:solidFill>
              </a:rPr>
              <a:t>: </a:t>
            </a:r>
            <a:r>
              <a:rPr lang="es-ES" dirty="0">
                <a:solidFill>
                  <a:schemeClr val="tx1"/>
                </a:solidFill>
              </a:rPr>
              <a:t>Versión de </a:t>
            </a:r>
            <a:r>
              <a:rPr lang="es-ES" dirty="0" err="1">
                <a:solidFill>
                  <a:schemeClr val="tx1"/>
                </a:solidFill>
              </a:rPr>
              <a:t>Function</a:t>
            </a:r>
            <a:r>
              <a:rPr lang="es-ES" dirty="0">
                <a:solidFill>
                  <a:schemeClr val="tx1"/>
                </a:solidFill>
              </a:rPr>
              <a:t> para dos argumentos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EBC3B7-3EC8-4BBA-89F2-EA9532444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52" y="278993"/>
            <a:ext cx="3505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6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Function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Consumer</a:t>
            </a:r>
            <a:r>
              <a:rPr lang="es-ES" dirty="0">
                <a:solidFill>
                  <a:schemeClr val="tx1"/>
                </a:solidFill>
              </a:rPr>
              <a:t>&lt;T&gt;, </a:t>
            </a:r>
            <a:r>
              <a:rPr lang="es-ES" dirty="0" err="1">
                <a:solidFill>
                  <a:schemeClr val="tx1"/>
                </a:solidFill>
              </a:rPr>
              <a:t>BiConsumer</a:t>
            </a:r>
            <a:r>
              <a:rPr lang="es-ES" dirty="0">
                <a:solidFill>
                  <a:schemeClr val="tx1"/>
                </a:solidFill>
              </a:rPr>
              <a:t>&lt;T,U&gt;</a:t>
            </a:r>
          </a:p>
        </p:txBody>
      </p:sp>
      <p:sp>
        <p:nvSpPr>
          <p:cNvPr id="4" name="Marcador de texto 11">
            <a:extLst>
              <a:ext uri="{FF2B5EF4-FFF2-40B4-BE49-F238E27FC236}">
                <a16:creationId xmlns:a16="http://schemas.microsoft.com/office/drawing/2014/main" id="{DF96D38B-A84A-44B1-B20E-03327A182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0975" y="1756229"/>
            <a:ext cx="9290050" cy="450965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solidFill>
                  <a:schemeClr val="tx1"/>
                </a:solidFill>
              </a:rPr>
              <a:t>Métodos: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 err="1">
                <a:solidFill>
                  <a:schemeClr val="tx1"/>
                </a:solidFill>
              </a:rPr>
              <a:t>void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accept</a:t>
            </a:r>
            <a:r>
              <a:rPr lang="es-ES" sz="2400" b="1" dirty="0">
                <a:solidFill>
                  <a:schemeClr val="tx1"/>
                </a:solidFill>
              </a:rPr>
              <a:t>() : </a:t>
            </a:r>
            <a:r>
              <a:rPr lang="es-ES" sz="1800" dirty="0">
                <a:solidFill>
                  <a:schemeClr val="tx1"/>
                </a:solidFill>
              </a:rPr>
              <a:t>Realiza la operación sobre el argumento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s-ES" sz="2400" b="1" dirty="0">
                <a:solidFill>
                  <a:schemeClr val="tx1"/>
                </a:solidFill>
              </a:rPr>
              <a:t>default </a:t>
            </a:r>
            <a:r>
              <a:rPr lang="es-ES" sz="2400" b="1" dirty="0" err="1">
                <a:solidFill>
                  <a:schemeClr val="tx1"/>
                </a:solidFill>
              </a:rPr>
              <a:t>Consumer</a:t>
            </a:r>
            <a:r>
              <a:rPr lang="es-ES" sz="2400" b="1" dirty="0">
                <a:solidFill>
                  <a:schemeClr val="tx1"/>
                </a:solidFill>
              </a:rPr>
              <a:t>&lt;T&gt; </a:t>
            </a:r>
            <a:r>
              <a:rPr lang="es-ES" sz="2400" b="1" dirty="0" err="1">
                <a:solidFill>
                  <a:schemeClr val="tx1"/>
                </a:solidFill>
              </a:rPr>
              <a:t>andThen</a:t>
            </a:r>
            <a:r>
              <a:rPr lang="es-ES" sz="2400" b="1" dirty="0">
                <a:solidFill>
                  <a:schemeClr val="tx1"/>
                </a:solidFill>
              </a:rPr>
              <a:t>(</a:t>
            </a:r>
            <a:r>
              <a:rPr lang="es-ES" sz="2400" b="1" dirty="0" err="1">
                <a:solidFill>
                  <a:schemeClr val="tx1"/>
                </a:solidFill>
              </a:rPr>
              <a:t>Consumer</a:t>
            </a:r>
            <a:r>
              <a:rPr lang="es-ES" sz="2400" b="1" dirty="0">
                <a:solidFill>
                  <a:schemeClr val="tx1"/>
                </a:solidFill>
              </a:rPr>
              <a:t>&lt;? super T&gt; after): </a:t>
            </a:r>
            <a:r>
              <a:rPr lang="es-ES" sz="1800" dirty="0">
                <a:solidFill>
                  <a:schemeClr val="tx1"/>
                </a:solidFill>
              </a:rPr>
              <a:t>Enlazamos una nueva operación sobre el </a:t>
            </a:r>
            <a:r>
              <a:rPr lang="es-ES" sz="1800" dirty="0" err="1">
                <a:solidFill>
                  <a:schemeClr val="tx1"/>
                </a:solidFill>
              </a:rPr>
              <a:t>consumer</a:t>
            </a:r>
            <a:endParaRPr lang="es-E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s-E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s-E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73055"/>
      </p:ext>
    </p:extLst>
  </p:cSld>
  <p:clrMapOvr>
    <a:masterClrMapping/>
  </p:clrMapOvr>
</p:sld>
</file>

<file path=ppt/theme/theme1.xml><?xml version="1.0" encoding="utf-8"?>
<a:theme xmlns:a="http://schemas.openxmlformats.org/drawingml/2006/main" name="GENÉRIC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sonalizado genéricas">
      <a:majorFont>
        <a:latin typeface="Circular Std Bold"/>
        <a:ea typeface=""/>
        <a:cs typeface=""/>
      </a:majorFont>
      <a:minorFont>
        <a:latin typeface="Futura Std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54687</TotalTime>
  <Words>1661</Words>
  <Application>Microsoft Office PowerPoint</Application>
  <PresentationFormat>Panorámica</PresentationFormat>
  <Paragraphs>147</Paragraphs>
  <Slides>18</Slides>
  <Notes>16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Circular Std Bold</vt:lpstr>
      <vt:lpstr>Courier New</vt:lpstr>
      <vt:lpstr>Futura Std Book</vt:lpstr>
      <vt:lpstr>Wingdings</vt:lpstr>
      <vt:lpstr>GENÉRICA</vt:lpstr>
      <vt:lpstr>Interfaces funcionales IV  47-Interfaces funcionales IV</vt:lpstr>
      <vt:lpstr>ÍNDICE</vt:lpstr>
      <vt:lpstr>Stream</vt:lpstr>
      <vt:lpstr>Stream&lt;T&gt;</vt:lpstr>
      <vt:lpstr>Métodos Stream</vt:lpstr>
      <vt:lpstr>Métodos terminales Stream</vt:lpstr>
      <vt:lpstr>Package Function </vt:lpstr>
      <vt:lpstr>Package Function. Expresiones lambda</vt:lpstr>
      <vt:lpstr>Function Consumer&lt;T&gt;, BiConsumer&lt;T,U&gt;</vt:lpstr>
      <vt:lpstr>Function Interface Predicate&lt;T&gt;</vt:lpstr>
      <vt:lpstr>Function Supplier&lt;T&gt;, BooleanSupplier, IntSupplier..</vt:lpstr>
      <vt:lpstr>Function Function&lt;T,R&gt;, BiFunction&lt;T,R,U&gt;</vt:lpstr>
      <vt:lpstr>Collectors</vt:lpstr>
      <vt:lpstr>Optional&lt;T&gt;</vt:lpstr>
      <vt:lpstr>Interfaz y operador ::. Referencias funcionales</vt:lpstr>
      <vt:lpstr>Contenido de la clase</vt:lpstr>
      <vt:lpstr>Aclaraciones a la clase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Genericas</dc:title>
  <dc:creator>Olalla</dc:creator>
  <cp:lastModifiedBy>Víctor José Vergel Rodríguez</cp:lastModifiedBy>
  <cp:revision>600</cp:revision>
  <dcterms:created xsi:type="dcterms:W3CDTF">2019-04-23T14:23:18Z</dcterms:created>
  <dcterms:modified xsi:type="dcterms:W3CDTF">2024-03-15T13:37:35Z</dcterms:modified>
</cp:coreProperties>
</file>